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95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DejaVu Serif Bold" panose="020B0604020202020204" charset="0"/>
      <p:regular r:id="rId44"/>
    </p:embeddedFont>
    <p:embeddedFont>
      <p:font typeface="Quicksand" panose="020B0604020202020204" charset="-94"/>
      <p:regular r:id="rId45"/>
    </p:embeddedFont>
    <p:embeddedFont>
      <p:font typeface="Arimo" panose="020B0604020202020204" charset="0"/>
      <p:regular r:id="rId46"/>
    </p:embeddedFont>
    <p:embeddedFont>
      <p:font typeface="Quicksand Bold" panose="020B0604020202020204" charset="-94"/>
      <p:regular r:id="rId47"/>
    </p:embeddedFont>
    <p:embeddedFont>
      <p:font typeface="Gloria Hallelujah" panose="020B0604020202020204" charset="0"/>
      <p:regular r:id="rId48"/>
    </p:embeddedFont>
    <p:embeddedFont>
      <p:font typeface="Just Another Hand" panose="020B0604020202020204" charset="0"/>
      <p:regular r:id="rId49"/>
    </p:embeddedFont>
    <p:embeddedFont>
      <p:font typeface="Archivo Black" panose="020B0604020202020204" charset="-94"/>
      <p:regular r:id="rId50"/>
    </p:embeddedFont>
    <p:embeddedFont>
      <p:font typeface="Montserrat" panose="020B0604020202020204" charset="-94"/>
      <p:regular r:id="rId51"/>
    </p:embeddedFont>
    <p:embeddedFont>
      <p:font typeface="Montserrat Medium" panose="020B0604020202020204" charset="-94"/>
      <p:regular r:id="rId52"/>
    </p:embeddedFont>
    <p:embeddedFont>
      <p:font typeface="Poppins Light" panose="020B0604020202020204" charset="-94"/>
      <p:regular r:id="rId53"/>
    </p:embeddedFont>
    <p:embeddedFont>
      <p:font typeface="Abril Fatface" panose="020B0604020202020204" charset="-94"/>
      <p:regular r:id="rId54"/>
    </p:embeddedFont>
    <p:embeddedFont>
      <p:font typeface="Quicksand Medium" panose="020B0604020202020204" charset="-94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hyperlink" Target="https://youtube.com/watch?v=16ZK5ydl5iI&amp;feature=shared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&#252;meyye\Desktop\1.mp4" TargetMode="External"/><Relationship Id="rId6" Type="http://schemas.openxmlformats.org/officeDocument/2006/relationships/image" Target="../media/image45.svg"/><Relationship Id="rId5" Type="http://schemas.openxmlformats.org/officeDocument/2006/relationships/image" Target="../media/image30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svg"/><Relationship Id="rId7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6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9.svg"/><Relationship Id="rId4" Type="http://schemas.openxmlformats.org/officeDocument/2006/relationships/image" Target="../media/image39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7.sv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63.sv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63.sv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63.sv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5.svg"/><Relationship Id="rId3" Type="http://schemas.openxmlformats.org/officeDocument/2006/relationships/image" Target="../media/image44.png"/><Relationship Id="rId7" Type="http://schemas.openxmlformats.org/officeDocument/2006/relationships/image" Target="../media/image69.svg"/><Relationship Id="rId12" Type="http://schemas.openxmlformats.org/officeDocument/2006/relationships/image" Target="../media/image5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3.sv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12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7.jpeg"/><Relationship Id="rId7" Type="http://schemas.openxmlformats.org/officeDocument/2006/relationships/image" Target="../media/image15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jpeg"/><Relationship Id="rId7" Type="http://schemas.openxmlformats.org/officeDocument/2006/relationships/image" Target="../media/image15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5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7" Type="http://schemas.openxmlformats.org/officeDocument/2006/relationships/image" Target="../media/image17.svg"/><Relationship Id="rId2" Type="http://schemas.openxmlformats.org/officeDocument/2006/relationships/image" Target="../media/image1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1.svg"/><Relationship Id="rId15" Type="http://schemas.openxmlformats.org/officeDocument/2006/relationships/image" Target="../media/image93.svg"/><Relationship Id="rId19" Type="http://schemas.openxmlformats.org/officeDocument/2006/relationships/image" Target="../media/image19.svg"/><Relationship Id="rId4" Type="http://schemas.openxmlformats.org/officeDocument/2006/relationships/image" Target="../media/image62.png"/><Relationship Id="rId9" Type="http://schemas.openxmlformats.org/officeDocument/2006/relationships/image" Target="../media/image5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15.svg"/><Relationship Id="rId12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7.png"/><Relationship Id="rId5" Type="http://schemas.openxmlformats.org/officeDocument/2006/relationships/image" Target="../media/image8.sv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svg"/><Relationship Id="rId3" Type="http://schemas.openxmlformats.org/officeDocument/2006/relationships/image" Target="../media/image15.svg"/><Relationship Id="rId7" Type="http://schemas.openxmlformats.org/officeDocument/2006/relationships/image" Target="../media/image5.png"/><Relationship Id="rId12" Type="http://schemas.openxmlformats.org/officeDocument/2006/relationships/image" Target="../media/image70.png"/><Relationship Id="rId2" Type="http://schemas.openxmlformats.org/officeDocument/2006/relationships/image" Target="../media/image1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5" Type="http://schemas.openxmlformats.org/officeDocument/2006/relationships/image" Target="../media/image17.svg"/><Relationship Id="rId4" Type="http://schemas.openxmlformats.org/officeDocument/2006/relationships/image" Target="../media/image13.png"/><Relationship Id="rId1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99.svg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2.svg"/><Relationship Id="rId5" Type="http://schemas.openxmlformats.org/officeDocument/2006/relationships/image" Target="../media/image8.sv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4.svg"/><Relationship Id="rId5" Type="http://schemas.openxmlformats.org/officeDocument/2006/relationships/image" Target="../media/image8.svg"/><Relationship Id="rId10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7.svg"/><Relationship Id="rId5" Type="http://schemas.openxmlformats.org/officeDocument/2006/relationships/image" Target="../media/image8.sv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svg"/><Relationship Id="rId7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77600" y="9369231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4779245" y="308723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4941299" y="9343367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9407173" y="6763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646970" y="3118429"/>
            <a:ext cx="7572506" cy="3315067"/>
            <a:chOff x="0" y="0"/>
            <a:chExt cx="10096674" cy="442008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786130"/>
              <a:ext cx="10096674" cy="3398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2"/>
                </a:lnSpc>
              </a:pPr>
              <a:endParaRPr/>
            </a:p>
            <a:p>
              <a:pPr algn="ctr">
                <a:lnSpc>
                  <a:spcPts val="6022"/>
                </a:lnSpc>
              </a:pPr>
              <a:endParaRPr/>
            </a:p>
            <a:p>
              <a:pPr algn="ctr">
                <a:lnSpc>
                  <a:spcPts val="7782"/>
                </a:lnSpc>
              </a:pPr>
              <a:r>
                <a:rPr lang="en-US" sz="7074">
                  <a:solidFill>
                    <a:srgbClr val="494949"/>
                  </a:solidFill>
                  <a:latin typeface="Gloria Hallelujah"/>
                </a:rPr>
                <a:t>KONTROL BENDE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0347" y="3354559"/>
              <a:ext cx="8075981" cy="106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59"/>
                </a:lnSpc>
              </a:pPr>
              <a:r>
                <a:rPr lang="en-US" sz="5299">
                  <a:solidFill>
                    <a:srgbClr val="494949"/>
                  </a:solidFill>
                  <a:latin typeface="Quicksand Medium"/>
                </a:rPr>
                <a:t>GÜÇ BENDE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849361" y="5980052"/>
            <a:ext cx="5167724" cy="41148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4" y="0"/>
                </a:lnTo>
                <a:lnTo>
                  <a:pt x="5167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24562" y="466690"/>
            <a:ext cx="2937625" cy="2368460"/>
          </a:xfrm>
          <a:custGeom>
            <a:avLst/>
            <a:gdLst/>
            <a:ahLst/>
            <a:cxnLst/>
            <a:rect l="l" t="t" r="r" b="b"/>
            <a:pathLst>
              <a:path w="2937625" h="2368460">
                <a:moveTo>
                  <a:pt x="0" y="0"/>
                </a:moveTo>
                <a:lnTo>
                  <a:pt x="2937626" y="0"/>
                </a:lnTo>
                <a:lnTo>
                  <a:pt x="2937626" y="2368461"/>
                </a:lnTo>
                <a:lnTo>
                  <a:pt x="0" y="236846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53886" y="183411"/>
            <a:ext cx="3393085" cy="2935018"/>
          </a:xfrm>
          <a:custGeom>
            <a:avLst/>
            <a:gdLst/>
            <a:ahLst/>
            <a:cxnLst/>
            <a:rect l="l" t="t" r="r" b="b"/>
            <a:pathLst>
              <a:path w="3393085" h="2935018">
                <a:moveTo>
                  <a:pt x="0" y="0"/>
                </a:moveTo>
                <a:lnTo>
                  <a:pt x="3393084" y="0"/>
                </a:lnTo>
                <a:lnTo>
                  <a:pt x="3393084" y="2935018"/>
                </a:lnTo>
                <a:lnTo>
                  <a:pt x="0" y="293501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17 Başlık"/>
          <p:cNvSpPr>
            <a:spLocks noGrp="1"/>
          </p:cNvSpPr>
          <p:nvPr>
            <p:ph type="title"/>
          </p:nvPr>
        </p:nvSpPr>
        <p:spPr>
          <a:xfrm>
            <a:off x="13411200" y="9456738"/>
            <a:ext cx="4876800" cy="830262"/>
          </a:xfrm>
        </p:spPr>
        <p:txBody>
          <a:bodyPr/>
          <a:lstStyle/>
          <a:p>
            <a:r>
              <a:rPr lang="tr-TR" dirty="0" smtClean="0"/>
              <a:t>-Öğrenci Sunusu-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19636" y="24003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4" y="0"/>
                </a:lnTo>
                <a:lnTo>
                  <a:pt x="1668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800" y="25527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424" y="-277959"/>
            <a:ext cx="4519328" cy="920299"/>
          </a:xfrm>
          <a:custGeom>
            <a:avLst/>
            <a:gdLst/>
            <a:ahLst/>
            <a:cxnLst/>
            <a:rect l="l" t="t" r="r" b="b"/>
            <a:pathLst>
              <a:path w="4519328" h="920299">
                <a:moveTo>
                  <a:pt x="0" y="0"/>
                </a:moveTo>
                <a:lnTo>
                  <a:pt x="4519327" y="0"/>
                </a:lnTo>
                <a:lnTo>
                  <a:pt x="4519327" y="920299"/>
                </a:lnTo>
                <a:lnTo>
                  <a:pt x="0" y="92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674439" y="52425"/>
            <a:ext cx="735226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bril Fatface"/>
              </a:rPr>
              <a:t>-LOKUM DENEYİ-</a:t>
            </a:r>
          </a:p>
        </p:txBody>
      </p:sp>
      <p:sp>
        <p:nvSpPr>
          <p:cNvPr id="10" name="9 Başlık"/>
          <p:cNvSpPr>
            <a:spLocks noGrp="1"/>
          </p:cNvSpPr>
          <p:nvPr>
            <p:ph type="title"/>
          </p:nvPr>
        </p:nvSpPr>
        <p:spPr>
          <a:xfrm>
            <a:off x="2590800" y="9410700"/>
            <a:ext cx="13487400" cy="685800"/>
          </a:xfrm>
        </p:spPr>
        <p:txBody>
          <a:bodyPr>
            <a:normAutofit fontScale="90000"/>
          </a:bodyPr>
          <a:lstStyle/>
          <a:p>
            <a:r>
              <a:rPr lang="tr-TR" u="sng" dirty="0" smtClean="0">
                <a:hlinkClick r:id="rId7"/>
              </a:rPr>
              <a:t>https://youtube.com/watch?v=16ZK5ydl5iI&amp;feature=shared</a:t>
            </a:r>
            <a:endParaRPr lang="tr-TR" dirty="0"/>
          </a:p>
        </p:txBody>
      </p:sp>
      <p:pic>
        <p:nvPicPr>
          <p:cNvPr id="11" name="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28600" y="642340"/>
            <a:ext cx="14782800" cy="8900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63822">
            <a:off x="845500" y="-443516"/>
            <a:ext cx="2905653" cy="4114800"/>
          </a:xfrm>
          <a:custGeom>
            <a:avLst/>
            <a:gdLst/>
            <a:ahLst/>
            <a:cxnLst/>
            <a:rect l="l" t="t" r="r" b="b"/>
            <a:pathLst>
              <a:path w="2905653" h="4114800">
                <a:moveTo>
                  <a:pt x="0" y="0"/>
                </a:moveTo>
                <a:lnTo>
                  <a:pt x="2905654" y="0"/>
                </a:lnTo>
                <a:lnTo>
                  <a:pt x="2905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84374">
            <a:off x="13449094" y="6636932"/>
            <a:ext cx="4801010" cy="4576607"/>
          </a:xfrm>
          <a:custGeom>
            <a:avLst/>
            <a:gdLst/>
            <a:ahLst/>
            <a:cxnLst/>
            <a:rect l="l" t="t" r="r" b="b"/>
            <a:pathLst>
              <a:path w="6161952" h="6161952">
                <a:moveTo>
                  <a:pt x="0" y="0"/>
                </a:moveTo>
                <a:lnTo>
                  <a:pt x="6161952" y="0"/>
                </a:lnTo>
                <a:lnTo>
                  <a:pt x="6161952" y="6161951"/>
                </a:lnTo>
                <a:lnTo>
                  <a:pt x="0" y="6161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716000" y="5753100"/>
            <a:ext cx="3594021" cy="4114800"/>
          </a:xfrm>
          <a:custGeom>
            <a:avLst/>
            <a:gdLst/>
            <a:ahLst/>
            <a:cxnLst/>
            <a:rect l="l" t="t" r="r" b="b"/>
            <a:pathLst>
              <a:path w="3594021" h="4114800">
                <a:moveTo>
                  <a:pt x="3594020" y="0"/>
                </a:moveTo>
                <a:lnTo>
                  <a:pt x="0" y="0"/>
                </a:lnTo>
                <a:lnTo>
                  <a:pt x="0" y="4114800"/>
                </a:lnTo>
                <a:lnTo>
                  <a:pt x="3594020" y="4114800"/>
                </a:lnTo>
                <a:lnTo>
                  <a:pt x="359402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" y="6362700"/>
            <a:ext cx="6097132" cy="3924300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7094" r="-70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834040" y="1769317"/>
            <a:ext cx="13005686" cy="627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5"/>
              </a:lnSpc>
            </a:pPr>
            <a:r>
              <a:rPr lang="en-US" sz="7125">
                <a:solidFill>
                  <a:srgbClr val="454B64"/>
                </a:solidFill>
                <a:latin typeface="Gloria Hallelujah"/>
              </a:rPr>
              <a:t>SİZİN DE </a:t>
            </a:r>
          </a:p>
          <a:p>
            <a:pPr algn="ctr">
              <a:lnSpc>
                <a:spcPts val="9975"/>
              </a:lnSpc>
            </a:pPr>
            <a:r>
              <a:rPr lang="en-US" sz="7125">
                <a:solidFill>
                  <a:srgbClr val="454B64"/>
                </a:solidFill>
                <a:latin typeface="Gloria Hallelujah"/>
              </a:rPr>
              <a:t>ERTELEMENİZ </a:t>
            </a:r>
          </a:p>
          <a:p>
            <a:pPr algn="ctr">
              <a:lnSpc>
                <a:spcPts val="9975"/>
              </a:lnSpc>
            </a:pPr>
            <a:r>
              <a:rPr lang="en-US" sz="7125">
                <a:solidFill>
                  <a:srgbClr val="454B64"/>
                </a:solidFill>
                <a:latin typeface="Gloria Hallelujah"/>
              </a:rPr>
              <a:t>VEYA DUR DEMENİZ GEREKEN DURUMLAR VAR MI?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53818" y="30861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4" y="0"/>
                </a:lnTo>
                <a:lnTo>
                  <a:pt x="1668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8607" y="30861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3552" y="282203"/>
            <a:ext cx="8202696" cy="1670367"/>
          </a:xfrm>
          <a:custGeom>
            <a:avLst/>
            <a:gdLst/>
            <a:ahLst/>
            <a:cxnLst/>
            <a:rect l="l" t="t" r="r" b="b"/>
            <a:pathLst>
              <a:path w="8202696" h="1670367">
                <a:moveTo>
                  <a:pt x="0" y="0"/>
                </a:moveTo>
                <a:lnTo>
                  <a:pt x="8202696" y="0"/>
                </a:lnTo>
                <a:lnTo>
                  <a:pt x="8202696" y="1670367"/>
                </a:lnTo>
                <a:lnTo>
                  <a:pt x="0" y="16703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661455">
            <a:off x="6971642" y="6197368"/>
            <a:ext cx="3488159" cy="4674064"/>
          </a:xfrm>
          <a:custGeom>
            <a:avLst/>
            <a:gdLst/>
            <a:ahLst/>
            <a:cxnLst/>
            <a:rect l="l" t="t" r="r" b="b"/>
            <a:pathLst>
              <a:path w="8620495" h="8542127">
                <a:moveTo>
                  <a:pt x="0" y="0"/>
                </a:moveTo>
                <a:lnTo>
                  <a:pt x="8620494" y="0"/>
                </a:lnTo>
                <a:lnTo>
                  <a:pt x="8620494" y="8542127"/>
                </a:lnTo>
                <a:lnTo>
                  <a:pt x="0" y="85421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91400" y="7505700"/>
            <a:ext cx="2667000" cy="2133600"/>
          </a:xfrm>
          <a:custGeom>
            <a:avLst/>
            <a:gdLst/>
            <a:ahLst/>
            <a:cxnLst/>
            <a:rect l="l" t="t" r="r" b="b"/>
            <a:pathLst>
              <a:path w="5520120" h="5128693">
                <a:moveTo>
                  <a:pt x="0" y="0"/>
                </a:moveTo>
                <a:lnTo>
                  <a:pt x="5520120" y="0"/>
                </a:lnTo>
                <a:lnTo>
                  <a:pt x="5520120" y="5128693"/>
                </a:lnTo>
                <a:lnTo>
                  <a:pt x="0" y="512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33753" y="482598"/>
            <a:ext cx="820269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tr-TR" sz="7099" dirty="0" smtClean="0">
                <a:solidFill>
                  <a:srgbClr val="454B64"/>
                </a:solidFill>
                <a:latin typeface="Just Another Hand"/>
              </a:rPr>
              <a:t>AÇIK </a:t>
            </a:r>
            <a:r>
              <a:rPr lang="en-US" sz="7099" dirty="0" smtClean="0">
                <a:solidFill>
                  <a:srgbClr val="454B64"/>
                </a:solidFill>
                <a:latin typeface="Just Another Hand"/>
              </a:rPr>
              <a:t> KANTİN</a:t>
            </a:r>
            <a:endParaRPr lang="tr-TR" sz="7099" dirty="0" smtClean="0">
              <a:solidFill>
                <a:srgbClr val="454B64"/>
              </a:solidFill>
              <a:latin typeface="Just Another Han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75105" y="2264332"/>
            <a:ext cx="13280471" cy="47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8"/>
              </a:lnSpc>
            </a:pPr>
            <a:r>
              <a:rPr lang="tr-TR" sz="3770" dirty="0" smtClean="0">
                <a:solidFill>
                  <a:srgbClr val="454B64"/>
                </a:solidFill>
                <a:latin typeface="Arimo"/>
              </a:rPr>
              <a:t>ÇARDAK ÇPAL de</a:t>
            </a:r>
            <a:r>
              <a:rPr lang="en-US" sz="3770" dirty="0" smtClean="0">
                <a:solidFill>
                  <a:srgbClr val="454B64"/>
                </a:solidFill>
                <a:latin typeface="Arimo"/>
              </a:rPr>
              <a:t>, </a:t>
            </a:r>
            <a:r>
              <a:rPr lang="tr-TR" sz="3770" dirty="0" smtClean="0">
                <a:solidFill>
                  <a:srgbClr val="454B64"/>
                </a:solidFill>
                <a:latin typeface="Arimo"/>
              </a:rPr>
              <a:t>açık </a:t>
            </a:r>
            <a:r>
              <a:rPr lang="en-US" sz="3770" dirty="0" smtClean="0">
                <a:solidFill>
                  <a:srgbClr val="454B64"/>
                </a:solidFill>
                <a:latin typeface="Arimo"/>
              </a:rPr>
              <a:t>kantin 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diye bir uygulama</a:t>
            </a:r>
          </a:p>
          <a:p>
            <a:pPr algn="ctr">
              <a:lnSpc>
                <a:spcPts val="5278"/>
              </a:lnSpc>
            </a:pPr>
            <a:r>
              <a:rPr lang="en-US" sz="3770" dirty="0" err="1">
                <a:solidFill>
                  <a:srgbClr val="454B64"/>
                </a:solidFill>
                <a:latin typeface="Arimo"/>
              </a:rPr>
              <a:t>gerçekleşiyor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.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Dürüstlük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kantininde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kasada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görevli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yok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.</a:t>
            </a:r>
          </a:p>
          <a:p>
            <a:pPr algn="ctr">
              <a:lnSpc>
                <a:spcPts val="5278"/>
              </a:lnSpc>
            </a:pPr>
            <a:r>
              <a:rPr lang="en-US" sz="3770" dirty="0">
                <a:solidFill>
                  <a:srgbClr val="454B64"/>
                </a:solidFill>
                <a:latin typeface="Arimo"/>
              </a:rPr>
              <a:t>Öğrenciler istedikleri ürünleri alıp ücretini kasaya kendileri bırakıyor, para üstünü kendileri alıyorlar. </a:t>
            </a:r>
            <a:endParaRPr lang="tr-TR" sz="3770" dirty="0" smtClean="0">
              <a:solidFill>
                <a:srgbClr val="454B64"/>
              </a:solidFill>
              <a:latin typeface="Arimo"/>
            </a:endParaRPr>
          </a:p>
          <a:p>
            <a:pPr algn="ctr">
              <a:lnSpc>
                <a:spcPts val="5278"/>
              </a:lnSpc>
            </a:pPr>
            <a:endParaRPr lang="en-US" sz="3770" dirty="0">
              <a:solidFill>
                <a:srgbClr val="454B64"/>
              </a:solidFill>
              <a:latin typeface="Arimo"/>
            </a:endParaRPr>
          </a:p>
          <a:p>
            <a:pPr algn="ctr">
              <a:lnSpc>
                <a:spcPts val="5278"/>
              </a:lnSpc>
            </a:pPr>
            <a:r>
              <a:rPr lang="en-US" sz="3770" dirty="0" err="1">
                <a:solidFill>
                  <a:srgbClr val="454B64"/>
                </a:solidFill>
                <a:latin typeface="Arimo"/>
              </a:rPr>
              <a:t>Herhangi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bir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kontrol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mekanizması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kullanılmıyor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;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adaleti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çocukların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vicdanları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ve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değerleri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 </a:t>
            </a:r>
            <a:r>
              <a:rPr lang="en-US" sz="3770" dirty="0" err="1">
                <a:solidFill>
                  <a:srgbClr val="454B64"/>
                </a:solidFill>
                <a:latin typeface="Arimo"/>
              </a:rPr>
              <a:t>sağlıyor</a:t>
            </a:r>
            <a:r>
              <a:rPr lang="en-US" sz="3770" dirty="0">
                <a:solidFill>
                  <a:srgbClr val="454B64"/>
                </a:solidFill>
                <a:latin typeface="Arim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96600" y="5014355"/>
            <a:ext cx="6688676" cy="5272645"/>
          </a:xfrm>
          <a:custGeom>
            <a:avLst/>
            <a:gdLst/>
            <a:ahLst/>
            <a:cxnLst/>
            <a:rect l="l" t="t" r="r" b="b"/>
            <a:pathLst>
              <a:path w="9622376" h="8092518">
                <a:moveTo>
                  <a:pt x="0" y="0"/>
                </a:moveTo>
                <a:lnTo>
                  <a:pt x="9622376" y="0"/>
                </a:lnTo>
                <a:lnTo>
                  <a:pt x="9622376" y="8092518"/>
                </a:lnTo>
                <a:lnTo>
                  <a:pt x="0" y="809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1330" y="401995"/>
            <a:ext cx="7089964" cy="7106765"/>
          </a:xfrm>
          <a:custGeom>
            <a:avLst/>
            <a:gdLst/>
            <a:ahLst/>
            <a:cxnLst/>
            <a:rect l="l" t="t" r="r" b="b"/>
            <a:pathLst>
              <a:path w="7089964" h="7106765">
                <a:moveTo>
                  <a:pt x="0" y="0"/>
                </a:moveTo>
                <a:lnTo>
                  <a:pt x="7089964" y="0"/>
                </a:lnTo>
                <a:lnTo>
                  <a:pt x="7089964" y="7106765"/>
                </a:lnTo>
                <a:lnTo>
                  <a:pt x="0" y="710676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5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05722">
            <a:off x="15729598" y="4533187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19586" y="14539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02551" y="824235"/>
            <a:ext cx="8921857" cy="8198877"/>
            <a:chOff x="0" y="0"/>
            <a:chExt cx="11895810" cy="10931836"/>
          </a:xfrm>
        </p:grpSpPr>
        <p:sp>
          <p:nvSpPr>
            <p:cNvPr id="7" name="TextBox 7"/>
            <p:cNvSpPr txBox="1"/>
            <p:nvPr/>
          </p:nvSpPr>
          <p:spPr>
            <a:xfrm>
              <a:off x="0" y="3213528"/>
              <a:ext cx="11895810" cy="7719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5"/>
                </a:lnSpc>
              </a:pPr>
              <a:r>
                <a:rPr lang="en-US" sz="2539">
                  <a:solidFill>
                    <a:srgbClr val="494949"/>
                  </a:solidFill>
                  <a:latin typeface="Quicksand Medium"/>
                </a:rPr>
                <a:t>Öz- denetimin dikkat, dürtü, davranış kontrolü gibi farklı bileşenleri var.</a:t>
              </a:r>
            </a:p>
            <a:p>
              <a:pPr algn="ctr">
                <a:lnSpc>
                  <a:spcPts val="3555"/>
                </a:lnSpc>
              </a:pPr>
              <a:endParaRPr/>
            </a:p>
            <a:p>
              <a:pPr algn="ctr">
                <a:lnSpc>
                  <a:spcPts val="3555"/>
                </a:lnSpc>
              </a:pPr>
              <a:r>
                <a:rPr lang="en-US" sz="2539">
                  <a:solidFill>
                    <a:srgbClr val="494949"/>
                  </a:solidFill>
                  <a:latin typeface="Quicksand"/>
                </a:rPr>
                <a:t>*</a:t>
              </a:r>
              <a:r>
                <a:rPr lang="en-US" sz="2539">
                  <a:solidFill>
                    <a:srgbClr val="E53434"/>
                  </a:solidFill>
                  <a:latin typeface="Quicksand Medium"/>
                </a:rPr>
                <a:t>Dikkat kontrolü; </a:t>
              </a:r>
              <a:r>
                <a:rPr lang="en-US" sz="2539">
                  <a:solidFill>
                    <a:srgbClr val="494949"/>
                  </a:solidFill>
                  <a:latin typeface="Quicksand Medium"/>
                </a:rPr>
                <a:t>dikkati gerektiğinde bir yere uzun süre odaklayabilmenin yanı sıra , istendiğinde başka bir şeye çevirebilmeyi de içerir. </a:t>
              </a:r>
            </a:p>
            <a:p>
              <a:pPr algn="ctr">
                <a:lnSpc>
                  <a:spcPts val="3555"/>
                </a:lnSpc>
              </a:pPr>
              <a:endParaRPr/>
            </a:p>
            <a:p>
              <a:pPr algn="ctr">
                <a:lnSpc>
                  <a:spcPts val="3555"/>
                </a:lnSpc>
              </a:pPr>
              <a:r>
                <a:rPr lang="en-US" sz="2539">
                  <a:solidFill>
                    <a:srgbClr val="494949"/>
                  </a:solidFill>
                  <a:latin typeface="Quicksand"/>
                </a:rPr>
                <a:t>*</a:t>
              </a:r>
              <a:r>
                <a:rPr lang="en-US" sz="2539">
                  <a:solidFill>
                    <a:srgbClr val="F79327"/>
                  </a:solidFill>
                  <a:latin typeface="Quicksand Medium"/>
                </a:rPr>
                <a:t>Dürtü kontrolü; </a:t>
              </a:r>
              <a:r>
                <a:rPr lang="en-US" sz="2539">
                  <a:solidFill>
                    <a:srgbClr val="494949"/>
                  </a:solidFill>
                  <a:latin typeface="Quicksand Medium"/>
                </a:rPr>
                <a:t>bir durum için uygun olmayan içgüdüsel eğilimi ketleme , bastırma yetimizi anlatır. </a:t>
              </a:r>
            </a:p>
            <a:p>
              <a:pPr algn="ctr">
                <a:lnSpc>
                  <a:spcPts val="3555"/>
                </a:lnSpc>
              </a:pPr>
              <a:endParaRPr/>
            </a:p>
            <a:p>
              <a:pPr algn="ctr">
                <a:lnSpc>
                  <a:spcPts val="3555"/>
                </a:lnSpc>
              </a:pPr>
              <a:r>
                <a:rPr lang="en-US" sz="2539">
                  <a:solidFill>
                    <a:srgbClr val="5E17EB"/>
                  </a:solidFill>
                  <a:latin typeface="Quicksand Medium"/>
                </a:rPr>
                <a:t>*Davranışsal kontrolü</a:t>
              </a:r>
              <a:r>
                <a:rPr lang="en-US" sz="2539">
                  <a:solidFill>
                    <a:srgbClr val="494949"/>
                  </a:solidFill>
                  <a:latin typeface="Quicksand Medium"/>
                </a:rPr>
                <a:t> ise bir hareketi yapmak istemediğimiz halde onu yerine getirebilme , aktivite edebilme becerisidir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766"/>
              <a:ext cx="11895810" cy="2390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3"/>
                </a:lnSpc>
              </a:pPr>
              <a:r>
                <a:rPr lang="en-US" sz="5919">
                  <a:solidFill>
                    <a:srgbClr val="494949"/>
                  </a:solidFill>
                  <a:latin typeface="Gloria Hallelujah"/>
                </a:rPr>
                <a:t>Öz-denetim (Otokontrol)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364436" y="2089112"/>
            <a:ext cx="7106706" cy="6894357"/>
            <a:chOff x="0" y="0"/>
            <a:chExt cx="6350000" cy="6160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1540" b="-154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89597" y="146230"/>
            <a:ext cx="8286258" cy="9994540"/>
            <a:chOff x="0" y="0"/>
            <a:chExt cx="11048344" cy="13326053"/>
          </a:xfrm>
        </p:grpSpPr>
        <p:sp>
          <p:nvSpPr>
            <p:cNvPr id="5" name="TextBox 5"/>
            <p:cNvSpPr txBox="1"/>
            <p:nvPr/>
          </p:nvSpPr>
          <p:spPr>
            <a:xfrm>
              <a:off x="1314850" y="3775866"/>
              <a:ext cx="8418644" cy="9552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endParaRPr/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Bold"/>
                </a:rPr>
                <a:t>Sizlere okuyacağım her bir cümlenin kendiniz için ne kadar geçerli olduğunu 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Bold"/>
                </a:rPr>
                <a:t>1 (katılmıyorum) ile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Bold"/>
                </a:rPr>
                <a:t> 5 (katılıyorum) arasında puanlandırarak değerlendirip,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Bold"/>
                </a:rPr>
                <a:t> iyi yapamadığınızı fark ettiklerinizle ilgili gayret göstermeye karar verebilirsiniz.</a:t>
              </a:r>
            </a:p>
            <a:p>
              <a:pPr algn="ctr">
                <a:lnSpc>
                  <a:spcPts val="476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"/>
              <a:ext cx="11048344" cy="325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494949"/>
                  </a:solidFill>
                  <a:latin typeface="Gloria Hallelujah"/>
                </a:rPr>
                <a:t>Öz- denetime bakış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530569">
            <a:off x="9837166" y="238629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26218" y="1196851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6504">
            <a:off x="10117008" y="6354868"/>
            <a:ext cx="6385065" cy="2925521"/>
          </a:xfrm>
          <a:custGeom>
            <a:avLst/>
            <a:gdLst/>
            <a:ahLst/>
            <a:cxnLst/>
            <a:rect l="l" t="t" r="r" b="b"/>
            <a:pathLst>
              <a:path w="6385065" h="2925521">
                <a:moveTo>
                  <a:pt x="0" y="0"/>
                </a:moveTo>
                <a:lnTo>
                  <a:pt x="6385064" y="0"/>
                </a:lnTo>
                <a:lnTo>
                  <a:pt x="6385064" y="2925521"/>
                </a:lnTo>
                <a:lnTo>
                  <a:pt x="0" y="292552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16521069" y="490359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30569">
            <a:off x="14353600" y="631281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-419100"/>
            <a:ext cx="17879421" cy="10989512"/>
          </a:xfrm>
          <a:custGeom>
            <a:avLst/>
            <a:gdLst/>
            <a:ahLst/>
            <a:cxnLst/>
            <a:rect l="l" t="t" r="r" b="b"/>
            <a:pathLst>
              <a:path w="17879421" h="10989512">
                <a:moveTo>
                  <a:pt x="0" y="0"/>
                </a:moveTo>
                <a:lnTo>
                  <a:pt x="17879420" y="0"/>
                </a:lnTo>
                <a:lnTo>
                  <a:pt x="17879420" y="10989512"/>
                </a:lnTo>
                <a:lnTo>
                  <a:pt x="0" y="1098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2897" y="2056844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82897" y="3334306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14600" y="5067300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14600" y="6972300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23203" y="1461596"/>
            <a:ext cx="15155684" cy="7386638"/>
            <a:chOff x="0" y="-863600"/>
            <a:chExt cx="20207578" cy="9848851"/>
          </a:xfrm>
        </p:grpSpPr>
        <p:sp>
          <p:nvSpPr>
            <p:cNvPr id="8" name="TextBox 8"/>
            <p:cNvSpPr txBox="1"/>
            <p:nvPr/>
          </p:nvSpPr>
          <p:spPr>
            <a:xfrm>
              <a:off x="1614831" y="-863600"/>
              <a:ext cx="16977915" cy="9848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 dirty="0">
                  <a:solidFill>
                    <a:srgbClr val="494949"/>
                  </a:solidFill>
                  <a:latin typeface="Archivo Black"/>
                </a:rPr>
                <a:t>-DIKKAT KONTROLÜ-</a:t>
              </a:r>
            </a:p>
            <a:p>
              <a:pPr marL="734063" lvl="1" indent="-367031" algn="ctr">
                <a:lnSpc>
                  <a:spcPts val="4760"/>
                </a:lnSpc>
                <a:buFont typeface="Arial"/>
                <a:buChar char="•"/>
              </a:pP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Üzgün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olduğumda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dikkati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bir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işe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odaklamakta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zorlanırım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.</a:t>
              </a:r>
            </a:p>
            <a:p>
              <a:pPr algn="ctr">
                <a:lnSpc>
                  <a:spcPts val="4760"/>
                </a:lnSpc>
              </a:pPr>
              <a:endParaRPr dirty="0"/>
            </a:p>
            <a:p>
              <a:pPr marL="734063" lvl="1" indent="-367031" algn="ctr">
                <a:lnSpc>
                  <a:spcPts val="4760"/>
                </a:lnSpc>
                <a:buFont typeface="Arial"/>
                <a:buChar char="•"/>
              </a:pP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Yaklaşan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bir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olayla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ilgili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mutlu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ve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heyecanlı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olduğumda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bile </a:t>
              </a:r>
              <a:r>
                <a:rPr lang="en-US" sz="3400" dirty="0" smtClean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dikkat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gerektiren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işlere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odaklanmakta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zorlanmam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.</a:t>
              </a:r>
            </a:p>
            <a:p>
              <a:pPr algn="ctr">
                <a:lnSpc>
                  <a:spcPts val="4760"/>
                </a:lnSpc>
              </a:pPr>
              <a:endParaRPr dirty="0"/>
            </a:p>
            <a:p>
              <a:pPr marL="734063" lvl="1" indent="-367031" algn="ctr">
                <a:lnSpc>
                  <a:spcPts val="4760"/>
                </a:lnSpc>
                <a:buFont typeface="Arial"/>
                <a:buChar char="•"/>
              </a:pP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Dikkatimi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dağıtan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bir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şey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olduğunda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dahi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,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üzerinde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çalışıyor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olduğum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işe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hemen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kolayca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dönebilirim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.</a:t>
              </a:r>
            </a:p>
            <a:p>
              <a:pPr algn="ctr">
                <a:lnSpc>
                  <a:spcPts val="4760"/>
                </a:lnSpc>
              </a:pPr>
              <a:endParaRPr dirty="0"/>
            </a:p>
            <a:p>
              <a:pPr marL="734063" lvl="1" indent="-367031" algn="ctr">
                <a:lnSpc>
                  <a:spcPts val="4760"/>
                </a:lnSpc>
                <a:buFont typeface="Arial"/>
                <a:buChar char="•"/>
              </a:pP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Mutlu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bir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haber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duyduğumda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,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yapmam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gerekenler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aklımdan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uçar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 </a:t>
              </a:r>
              <a:r>
                <a:rPr lang="en-US" sz="3400" dirty="0" err="1">
                  <a:solidFill>
                    <a:srgbClr val="494949"/>
                  </a:solidFill>
                  <a:latin typeface="Quicksand Medium"/>
                </a:rPr>
                <a:t>gider</a:t>
              </a:r>
              <a:r>
                <a:rPr lang="en-US" sz="3400" dirty="0">
                  <a:solidFill>
                    <a:srgbClr val="494949"/>
                  </a:solidFill>
                  <a:latin typeface="Quicksand Medium"/>
                </a:rPr>
                <a:t>.</a:t>
              </a:r>
            </a:p>
            <a:p>
              <a:pPr algn="ctr">
                <a:lnSpc>
                  <a:spcPts val="4760"/>
                </a:lnSpc>
              </a:pPr>
              <a:endParaRPr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62984"/>
              <a:ext cx="20207578" cy="213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0"/>
                </a:lnSpc>
              </a:pPr>
              <a:endParaRPr/>
            </a:p>
            <a:p>
              <a:pPr algn="ctr">
                <a:lnSpc>
                  <a:spcPts val="63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05722">
            <a:off x="5216173" y="6763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0569">
            <a:off x="10348311" y="4697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767" y="0"/>
            <a:ext cx="16960328" cy="10424595"/>
          </a:xfrm>
          <a:custGeom>
            <a:avLst/>
            <a:gdLst/>
            <a:ahLst/>
            <a:cxnLst/>
            <a:rect l="l" t="t" r="r" b="b"/>
            <a:pathLst>
              <a:path w="16960328" h="10424595">
                <a:moveTo>
                  <a:pt x="0" y="0"/>
                </a:moveTo>
                <a:lnTo>
                  <a:pt x="16960328" y="0"/>
                </a:lnTo>
                <a:lnTo>
                  <a:pt x="16960328" y="10424595"/>
                </a:lnTo>
                <a:lnTo>
                  <a:pt x="0" y="104245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3860" y="1897856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3860" y="3758938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43742" y="5461032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87697" y="7317811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3742" y="1278790"/>
            <a:ext cx="12353477" cy="779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Archivo Black"/>
              </a:rPr>
              <a:t>-DÜRTÜ KONTROLÜ-</a:t>
            </a:r>
          </a:p>
          <a:p>
            <a:pPr marL="734063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Gülmenin uygun olmayacağı durumlarda kahkahamı kolayca tutabilirim.</a:t>
            </a:r>
          </a:p>
          <a:p>
            <a:pPr algn="ctr">
              <a:lnSpc>
                <a:spcPts val="4760"/>
              </a:lnSpc>
            </a:pPr>
            <a:endParaRPr/>
          </a:p>
          <a:p>
            <a:pPr marL="734063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İstemediğim bir alışkanlığımı bırakmaya karar verdiğimde genelde başarılı olurum.</a:t>
            </a:r>
          </a:p>
          <a:p>
            <a:pPr algn="ctr">
              <a:lnSpc>
                <a:spcPts val="4760"/>
              </a:lnSpc>
            </a:pPr>
            <a:endParaRPr/>
          </a:p>
          <a:p>
            <a:pPr marL="734063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Bir şey beni çok heyecanlandırsa bile, muhtemel sonuçlarını düşünmeden o şeye hemen atlamam.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marL="734063" lvl="1" indent="-367031" algn="ctr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Çok enerjik hissettiğimde bile , oturmam gerekiyorsa bunu zorlanmadan yapabilirim.</a:t>
            </a:r>
          </a:p>
          <a:p>
            <a:pPr algn="ctr">
              <a:lnSpc>
                <a:spcPts val="4760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767" y="0"/>
            <a:ext cx="16945975" cy="10415773"/>
          </a:xfrm>
          <a:custGeom>
            <a:avLst/>
            <a:gdLst/>
            <a:ahLst/>
            <a:cxnLst/>
            <a:rect l="l" t="t" r="r" b="b"/>
            <a:pathLst>
              <a:path w="16945975" h="10415773">
                <a:moveTo>
                  <a:pt x="0" y="0"/>
                </a:moveTo>
                <a:lnTo>
                  <a:pt x="16945974" y="0"/>
                </a:lnTo>
                <a:lnTo>
                  <a:pt x="16945974" y="10415773"/>
                </a:lnTo>
                <a:lnTo>
                  <a:pt x="0" y="1041577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2897" y="2053564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82897" y="3933696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52729" y="5810548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52729" y="7996861"/>
            <a:ext cx="2478105" cy="699032"/>
          </a:xfrm>
          <a:custGeom>
            <a:avLst/>
            <a:gdLst/>
            <a:ahLst/>
            <a:cxnLst/>
            <a:rect l="l" t="t" r="r" b="b"/>
            <a:pathLst>
              <a:path w="2478105" h="699032">
                <a:moveTo>
                  <a:pt x="0" y="0"/>
                </a:moveTo>
                <a:lnTo>
                  <a:pt x="2478105" y="0"/>
                </a:lnTo>
                <a:lnTo>
                  <a:pt x="2478105" y="699032"/>
                </a:lnTo>
                <a:lnTo>
                  <a:pt x="0" y="69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52729" y="1215850"/>
            <a:ext cx="12644491" cy="86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3760">
                <a:solidFill>
                  <a:srgbClr val="494949"/>
                </a:solidFill>
                <a:latin typeface="Archivo Black"/>
              </a:rPr>
              <a:t>-DAVRANIŞ KONTROLÜ-</a:t>
            </a:r>
          </a:p>
          <a:p>
            <a:pPr marL="811864" lvl="1" indent="-405932" algn="ctr">
              <a:lnSpc>
                <a:spcPts val="5264"/>
              </a:lnSpc>
              <a:buFont typeface="Arial"/>
              <a:buChar char="•"/>
            </a:pPr>
            <a:r>
              <a:rPr lang="en-US" sz="3760">
                <a:solidFill>
                  <a:srgbClr val="494949"/>
                </a:solidFill>
                <a:latin typeface="Quicksand Medium"/>
              </a:rPr>
              <a:t>Bir durumun nasıl sonuçlanacağından endişe etsem dahi onunla uğraşmaktan kaçınmam.</a:t>
            </a:r>
          </a:p>
          <a:p>
            <a:pPr algn="ctr">
              <a:lnSpc>
                <a:spcPts val="5264"/>
              </a:lnSpc>
            </a:pPr>
            <a:endParaRPr/>
          </a:p>
          <a:p>
            <a:pPr marL="811864" lvl="1" indent="-405932" algn="ctr">
              <a:lnSpc>
                <a:spcPts val="5264"/>
              </a:lnSpc>
              <a:buFont typeface="Arial"/>
              <a:buChar char="•"/>
            </a:pPr>
            <a:r>
              <a:rPr lang="en-US" sz="3760">
                <a:solidFill>
                  <a:srgbClr val="494949"/>
                </a:solidFill>
                <a:latin typeface="Quicksand Medium"/>
              </a:rPr>
              <a:t>Canım istemediğinde bile, gerekiyorsa zor bir iş üzerinden çalışmaya devam edebilirim.</a:t>
            </a:r>
          </a:p>
          <a:p>
            <a:pPr algn="ctr">
              <a:lnSpc>
                <a:spcPts val="5264"/>
              </a:lnSpc>
            </a:pPr>
            <a:endParaRPr/>
          </a:p>
          <a:p>
            <a:pPr marL="811864" lvl="1" indent="-405932" algn="ctr">
              <a:lnSpc>
                <a:spcPts val="5264"/>
              </a:lnSpc>
              <a:buFont typeface="Arial"/>
              <a:buChar char="•"/>
            </a:pPr>
            <a:r>
              <a:rPr lang="en-US" sz="3760">
                <a:solidFill>
                  <a:srgbClr val="494949"/>
                </a:solidFill>
                <a:latin typeface="Quicksand Medium"/>
              </a:rPr>
              <a:t>Bir şeyin yapılması gerektiğini düşünüyorsam hemen üstünde çalışmaya başlarım.</a:t>
            </a:r>
          </a:p>
          <a:p>
            <a:pPr algn="ctr">
              <a:lnSpc>
                <a:spcPts val="5264"/>
              </a:lnSpc>
            </a:pPr>
            <a:endParaRPr/>
          </a:p>
          <a:p>
            <a:pPr marL="811864" lvl="1" indent="-405932" algn="ctr">
              <a:lnSpc>
                <a:spcPts val="5264"/>
              </a:lnSpc>
              <a:buFont typeface="Arial"/>
              <a:buChar char="•"/>
            </a:pPr>
            <a:r>
              <a:rPr lang="en-US" sz="3760">
                <a:solidFill>
                  <a:srgbClr val="494949"/>
                </a:solidFill>
                <a:latin typeface="Quicksand Medium"/>
              </a:rPr>
              <a:t>Pek çok işi son gün gelmeden tamamlarım.</a:t>
            </a:r>
          </a:p>
          <a:p>
            <a:pPr algn="ctr">
              <a:lnSpc>
                <a:spcPts val="5264"/>
              </a:lnSpc>
            </a:pPr>
            <a:r>
              <a:rPr lang="en-US" sz="3760">
                <a:solidFill>
                  <a:srgbClr val="494949"/>
                </a:solidFill>
                <a:latin typeface="Quicksand Medium"/>
              </a:rPr>
              <a:t> ( iş/ ödevi tamamlama)</a:t>
            </a:r>
          </a:p>
          <a:p>
            <a:pPr algn="ctr">
              <a:lnSpc>
                <a:spcPts val="5264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14892" y="-620206"/>
            <a:ext cx="4691388" cy="5763706"/>
          </a:xfrm>
          <a:custGeom>
            <a:avLst/>
            <a:gdLst/>
            <a:ahLst/>
            <a:cxnLst/>
            <a:rect l="l" t="t" r="r" b="b"/>
            <a:pathLst>
              <a:path w="4691388" h="5763706">
                <a:moveTo>
                  <a:pt x="0" y="0"/>
                </a:moveTo>
                <a:lnTo>
                  <a:pt x="4691388" y="0"/>
                </a:lnTo>
                <a:lnTo>
                  <a:pt x="4691388" y="5763706"/>
                </a:lnTo>
                <a:lnTo>
                  <a:pt x="0" y="57637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38255" y="8434042"/>
            <a:ext cx="2104043" cy="2090016"/>
          </a:xfrm>
          <a:custGeom>
            <a:avLst/>
            <a:gdLst/>
            <a:ahLst/>
            <a:cxnLst/>
            <a:rect l="l" t="t" r="r" b="b"/>
            <a:pathLst>
              <a:path w="2104043" h="2090016">
                <a:moveTo>
                  <a:pt x="0" y="0"/>
                </a:moveTo>
                <a:lnTo>
                  <a:pt x="2104043" y="0"/>
                </a:lnTo>
                <a:lnTo>
                  <a:pt x="2104043" y="2090016"/>
                </a:lnTo>
                <a:lnTo>
                  <a:pt x="0" y="20900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338527" flipH="1">
            <a:off x="-6997818" y="-1696239"/>
            <a:ext cx="12174784" cy="6642866"/>
          </a:xfrm>
          <a:custGeom>
            <a:avLst/>
            <a:gdLst/>
            <a:ahLst/>
            <a:cxnLst/>
            <a:rect l="l" t="t" r="r" b="b"/>
            <a:pathLst>
              <a:path w="12174784" h="6642866">
                <a:moveTo>
                  <a:pt x="12174784" y="0"/>
                </a:moveTo>
                <a:lnTo>
                  <a:pt x="0" y="0"/>
                </a:lnTo>
                <a:lnTo>
                  <a:pt x="0" y="6642866"/>
                </a:lnTo>
                <a:lnTo>
                  <a:pt x="12174784" y="6642866"/>
                </a:lnTo>
                <a:lnTo>
                  <a:pt x="12174784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0176">
            <a:off x="5751756" y="3378177"/>
            <a:ext cx="6784488" cy="6538551"/>
          </a:xfrm>
          <a:custGeom>
            <a:avLst/>
            <a:gdLst/>
            <a:ahLst/>
            <a:cxnLst/>
            <a:rect l="l" t="t" r="r" b="b"/>
            <a:pathLst>
              <a:path w="6784488" h="6538551">
                <a:moveTo>
                  <a:pt x="0" y="0"/>
                </a:moveTo>
                <a:lnTo>
                  <a:pt x="6784488" y="0"/>
                </a:lnTo>
                <a:lnTo>
                  <a:pt x="6784488" y="6538551"/>
                </a:lnTo>
                <a:lnTo>
                  <a:pt x="0" y="653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62380">
            <a:off x="12806998" y="3187780"/>
            <a:ext cx="6378044" cy="5612679"/>
          </a:xfrm>
          <a:custGeom>
            <a:avLst/>
            <a:gdLst/>
            <a:ahLst/>
            <a:cxnLst/>
            <a:rect l="l" t="t" r="r" b="b"/>
            <a:pathLst>
              <a:path w="6378044" h="5612679">
                <a:moveTo>
                  <a:pt x="0" y="0"/>
                </a:moveTo>
                <a:lnTo>
                  <a:pt x="6378045" y="0"/>
                </a:lnTo>
                <a:lnTo>
                  <a:pt x="6378045" y="5612679"/>
                </a:lnTo>
                <a:lnTo>
                  <a:pt x="0" y="56126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12894">
            <a:off x="-207274" y="3252985"/>
            <a:ext cx="5205259" cy="5642557"/>
          </a:xfrm>
          <a:custGeom>
            <a:avLst/>
            <a:gdLst/>
            <a:ahLst/>
            <a:cxnLst/>
            <a:rect l="l" t="t" r="r" b="b"/>
            <a:pathLst>
              <a:path w="5205259" h="5642557">
                <a:moveTo>
                  <a:pt x="0" y="0"/>
                </a:moveTo>
                <a:lnTo>
                  <a:pt x="5205259" y="0"/>
                </a:lnTo>
                <a:lnTo>
                  <a:pt x="5205259" y="5642557"/>
                </a:lnTo>
                <a:lnTo>
                  <a:pt x="0" y="5642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29000" y="1485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15581" y="959645"/>
            <a:ext cx="11840920" cy="246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9500">
                <a:solidFill>
                  <a:srgbClr val="4D3636"/>
                </a:solidFill>
                <a:latin typeface="Dreaming Outloud Sans Alt"/>
              </a:rPr>
              <a:t>Bakalım Öz-Denetimin</a:t>
            </a:r>
          </a:p>
          <a:p>
            <a:pPr algn="ctr">
              <a:lnSpc>
                <a:spcPts val="9500"/>
              </a:lnSpc>
            </a:pPr>
            <a:r>
              <a:rPr lang="en-US" sz="9500">
                <a:solidFill>
                  <a:srgbClr val="4D3636"/>
                </a:solidFill>
                <a:latin typeface="Dreaming Outloud Sans Alt"/>
              </a:rPr>
              <a:t>Ne Durumda?</a:t>
            </a:r>
          </a:p>
        </p:txBody>
      </p:sp>
      <p:sp>
        <p:nvSpPr>
          <p:cNvPr id="11" name="TextBox 11"/>
          <p:cNvSpPr txBox="1"/>
          <p:nvPr/>
        </p:nvSpPr>
        <p:spPr>
          <a:xfrm rot="-88084">
            <a:off x="402700" y="6301873"/>
            <a:ext cx="4007473" cy="40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745" spc="137">
                <a:solidFill>
                  <a:srgbClr val="4D3636"/>
                </a:solidFill>
                <a:latin typeface="Montserrat"/>
              </a:rPr>
              <a:t>12-27 PUAN ARASI</a:t>
            </a:r>
          </a:p>
        </p:txBody>
      </p:sp>
      <p:sp>
        <p:nvSpPr>
          <p:cNvPr id="12" name="TextBox 12"/>
          <p:cNvSpPr txBox="1"/>
          <p:nvPr/>
        </p:nvSpPr>
        <p:spPr>
          <a:xfrm rot="252615">
            <a:off x="14008155" y="6445465"/>
            <a:ext cx="4007473" cy="40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745" spc="137">
                <a:solidFill>
                  <a:srgbClr val="4D3636"/>
                </a:solidFill>
                <a:latin typeface="Montserrat"/>
              </a:rPr>
              <a:t>45-60 PUAN ARASI</a:t>
            </a:r>
          </a:p>
        </p:txBody>
      </p:sp>
      <p:sp>
        <p:nvSpPr>
          <p:cNvPr id="13" name="TextBox 13"/>
          <p:cNvSpPr txBox="1"/>
          <p:nvPr/>
        </p:nvSpPr>
        <p:spPr>
          <a:xfrm rot="-88084">
            <a:off x="7158299" y="7005643"/>
            <a:ext cx="4007473" cy="40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2745" spc="137">
                <a:solidFill>
                  <a:srgbClr val="4D3636"/>
                </a:solidFill>
                <a:latin typeface="Montserrat"/>
              </a:rPr>
              <a:t>28-44 PUAN  ARASI</a:t>
            </a:r>
          </a:p>
        </p:txBody>
      </p:sp>
      <p:sp>
        <p:nvSpPr>
          <p:cNvPr id="14" name="TextBox 14"/>
          <p:cNvSpPr txBox="1"/>
          <p:nvPr/>
        </p:nvSpPr>
        <p:spPr>
          <a:xfrm rot="-88084">
            <a:off x="384408" y="5522757"/>
            <a:ext cx="4007473" cy="56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346" spc="217">
                <a:solidFill>
                  <a:srgbClr val="4D3636"/>
                </a:solidFill>
                <a:latin typeface="Montserrat Medium"/>
              </a:rPr>
              <a:t>DÜŞÜK</a:t>
            </a:r>
          </a:p>
        </p:txBody>
      </p:sp>
      <p:sp>
        <p:nvSpPr>
          <p:cNvPr id="15" name="TextBox 15"/>
          <p:cNvSpPr txBox="1"/>
          <p:nvPr/>
        </p:nvSpPr>
        <p:spPr>
          <a:xfrm rot="252615">
            <a:off x="14059726" y="5668014"/>
            <a:ext cx="4007473" cy="56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346" spc="217">
                <a:solidFill>
                  <a:srgbClr val="4D3636"/>
                </a:solidFill>
                <a:latin typeface="Montserrat Medium"/>
              </a:rPr>
              <a:t>YÜKSEK</a:t>
            </a:r>
          </a:p>
        </p:txBody>
      </p:sp>
      <p:sp>
        <p:nvSpPr>
          <p:cNvPr id="16" name="TextBox 16"/>
          <p:cNvSpPr txBox="1"/>
          <p:nvPr/>
        </p:nvSpPr>
        <p:spPr>
          <a:xfrm rot="-88084">
            <a:off x="7140007" y="6226527"/>
            <a:ext cx="4007473" cy="56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346" spc="217">
                <a:solidFill>
                  <a:srgbClr val="4D3636"/>
                </a:solidFill>
                <a:latin typeface="Montserrat"/>
              </a:rPr>
              <a:t>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622941" y="3501737"/>
            <a:ext cx="6801867" cy="5657850"/>
            <a:chOff x="0" y="0"/>
            <a:chExt cx="7633970" cy="6350000"/>
          </a:xfrm>
        </p:grpSpPr>
        <p:sp>
          <p:nvSpPr>
            <p:cNvPr id="3" name="Freeform 3"/>
            <p:cNvSpPr/>
            <p:nvPr/>
          </p:nvSpPr>
          <p:spPr>
            <a:xfrm>
              <a:off x="-492760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6430010" y="631190"/>
                  </a:moveTo>
                  <a:cubicBezTo>
                    <a:pt x="7580630" y="1028700"/>
                    <a:pt x="7470140" y="2660650"/>
                    <a:pt x="6788150" y="3429000"/>
                  </a:cubicBezTo>
                  <a:cubicBezTo>
                    <a:pt x="6788150" y="3429000"/>
                    <a:pt x="8544560" y="3872230"/>
                    <a:pt x="8034020" y="5100320"/>
                  </a:cubicBezTo>
                  <a:cubicBezTo>
                    <a:pt x="7522210" y="6328410"/>
                    <a:pt x="5816600" y="5373370"/>
                    <a:pt x="5816600" y="5373370"/>
                  </a:cubicBezTo>
                  <a:cubicBezTo>
                    <a:pt x="5816600" y="5373370"/>
                    <a:pt x="5850890" y="6840220"/>
                    <a:pt x="4434840" y="6858000"/>
                  </a:cubicBezTo>
                  <a:cubicBezTo>
                    <a:pt x="3018789" y="6875780"/>
                    <a:pt x="2933700" y="5971540"/>
                    <a:pt x="2933700" y="5971540"/>
                  </a:cubicBezTo>
                  <a:cubicBezTo>
                    <a:pt x="2933700" y="5971540"/>
                    <a:pt x="1397000" y="7181850"/>
                    <a:pt x="698500" y="5816600"/>
                  </a:cubicBezTo>
                  <a:cubicBezTo>
                    <a:pt x="0" y="4451350"/>
                    <a:pt x="1313180" y="3530600"/>
                    <a:pt x="1313180" y="3530600"/>
                  </a:cubicBezTo>
                  <a:cubicBezTo>
                    <a:pt x="1313180" y="3530600"/>
                    <a:pt x="800100" y="2200910"/>
                    <a:pt x="1943100" y="1586230"/>
                  </a:cubicBezTo>
                  <a:cubicBezTo>
                    <a:pt x="3086100" y="971550"/>
                    <a:pt x="3870960" y="1996440"/>
                    <a:pt x="3870960" y="1996440"/>
                  </a:cubicBezTo>
                  <a:cubicBezTo>
                    <a:pt x="3870960" y="1996440"/>
                    <a:pt x="4603750" y="0"/>
                    <a:pt x="6430010" y="63119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12434" r="-124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995330"/>
            <a:ext cx="4700806" cy="5012815"/>
            <a:chOff x="0" y="0"/>
            <a:chExt cx="5948807" cy="6343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48807" cy="6343650"/>
            </a:xfrm>
            <a:custGeom>
              <a:avLst/>
              <a:gdLst/>
              <a:ahLst/>
              <a:cxnLst/>
              <a:rect l="l" t="t" r="r" b="b"/>
              <a:pathLst>
                <a:path w="5948807" h="6343650">
                  <a:moveTo>
                    <a:pt x="5948807" y="738886"/>
                  </a:moveTo>
                  <a:lnTo>
                    <a:pt x="5948807" y="5533771"/>
                  </a:lnTo>
                  <a:lnTo>
                    <a:pt x="5948680" y="5533771"/>
                  </a:lnTo>
                  <a:cubicBezTo>
                    <a:pt x="5948680" y="5537200"/>
                    <a:pt x="5948807" y="5540756"/>
                    <a:pt x="5948807" y="5544185"/>
                  </a:cubicBezTo>
                  <a:cubicBezTo>
                    <a:pt x="5948807" y="5985764"/>
                    <a:pt x="5590921" y="6343650"/>
                    <a:pt x="5149342" y="6343650"/>
                  </a:cubicBezTo>
                  <a:cubicBezTo>
                    <a:pt x="4939284" y="6343650"/>
                    <a:pt x="4748276" y="6262624"/>
                    <a:pt x="4605655" y="6130163"/>
                  </a:cubicBezTo>
                  <a:cubicBezTo>
                    <a:pt x="4463034" y="6262624"/>
                    <a:pt x="4271899" y="6343650"/>
                    <a:pt x="4061968" y="6343650"/>
                  </a:cubicBezTo>
                  <a:cubicBezTo>
                    <a:pt x="3851910" y="6343650"/>
                    <a:pt x="3660902" y="6262624"/>
                    <a:pt x="3518281" y="6130163"/>
                  </a:cubicBezTo>
                  <a:cubicBezTo>
                    <a:pt x="3375660" y="6262624"/>
                    <a:pt x="3184525" y="6343650"/>
                    <a:pt x="2974594" y="6343650"/>
                  </a:cubicBezTo>
                  <a:cubicBezTo>
                    <a:pt x="2764663" y="6343650"/>
                    <a:pt x="2573528" y="6262624"/>
                    <a:pt x="2430907" y="6130163"/>
                  </a:cubicBezTo>
                  <a:cubicBezTo>
                    <a:pt x="2288286" y="6262624"/>
                    <a:pt x="2097151" y="6343650"/>
                    <a:pt x="1887220" y="6343650"/>
                  </a:cubicBezTo>
                  <a:cubicBezTo>
                    <a:pt x="1677162" y="6343650"/>
                    <a:pt x="1486154" y="6262624"/>
                    <a:pt x="1343533" y="6130163"/>
                  </a:cubicBezTo>
                  <a:cubicBezTo>
                    <a:pt x="1200912" y="6262624"/>
                    <a:pt x="1009777" y="6343650"/>
                    <a:pt x="799846" y="6343650"/>
                  </a:cubicBezTo>
                  <a:cubicBezTo>
                    <a:pt x="357886" y="6343650"/>
                    <a:pt x="0" y="5985637"/>
                    <a:pt x="0" y="5544185"/>
                  </a:cubicBezTo>
                  <a:cubicBezTo>
                    <a:pt x="0" y="5540756"/>
                    <a:pt x="127" y="5537200"/>
                    <a:pt x="127" y="5533771"/>
                  </a:cubicBezTo>
                  <a:lnTo>
                    <a:pt x="0" y="5533771"/>
                  </a:lnTo>
                  <a:lnTo>
                    <a:pt x="0" y="738886"/>
                  </a:lnTo>
                  <a:lnTo>
                    <a:pt x="2286" y="738886"/>
                  </a:lnTo>
                  <a:cubicBezTo>
                    <a:pt x="33274" y="325628"/>
                    <a:pt x="378333" y="0"/>
                    <a:pt x="799465" y="0"/>
                  </a:cubicBezTo>
                  <a:cubicBezTo>
                    <a:pt x="1009523" y="0"/>
                    <a:pt x="1200531" y="81026"/>
                    <a:pt x="1343152" y="213487"/>
                  </a:cubicBezTo>
                  <a:cubicBezTo>
                    <a:pt x="1485900" y="81026"/>
                    <a:pt x="1676908" y="0"/>
                    <a:pt x="1886966" y="0"/>
                  </a:cubicBezTo>
                  <a:cubicBezTo>
                    <a:pt x="2097024" y="0"/>
                    <a:pt x="2288032" y="81026"/>
                    <a:pt x="2430653" y="213487"/>
                  </a:cubicBezTo>
                  <a:cubicBezTo>
                    <a:pt x="2573274" y="81026"/>
                    <a:pt x="2764409" y="0"/>
                    <a:pt x="2974340" y="0"/>
                  </a:cubicBezTo>
                  <a:cubicBezTo>
                    <a:pt x="3184271" y="0"/>
                    <a:pt x="3375406" y="81026"/>
                    <a:pt x="3518027" y="213487"/>
                  </a:cubicBezTo>
                  <a:cubicBezTo>
                    <a:pt x="3660775" y="81026"/>
                    <a:pt x="3851910" y="0"/>
                    <a:pt x="4061841" y="0"/>
                  </a:cubicBezTo>
                  <a:cubicBezTo>
                    <a:pt x="4271899" y="0"/>
                    <a:pt x="4462907" y="81026"/>
                    <a:pt x="4605528" y="213487"/>
                  </a:cubicBezTo>
                  <a:cubicBezTo>
                    <a:pt x="4748276" y="81026"/>
                    <a:pt x="4939284" y="0"/>
                    <a:pt x="5149342" y="0"/>
                  </a:cubicBezTo>
                  <a:cubicBezTo>
                    <a:pt x="5570474" y="0"/>
                    <a:pt x="5915533" y="325628"/>
                    <a:pt x="5946521" y="738886"/>
                  </a:cubicBezTo>
                  <a:lnTo>
                    <a:pt x="5948807" y="738886"/>
                  </a:lnTo>
                  <a:close/>
                </a:path>
              </a:pathLst>
            </a:custGeom>
            <a:blipFill>
              <a:blip r:embed="rId3" cstate="print"/>
              <a:stretch>
                <a:fillRect l="-30028" r="-300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377754" y="1334349"/>
            <a:ext cx="8910246" cy="6386836"/>
            <a:chOff x="0" y="0"/>
            <a:chExt cx="11880327" cy="8515782"/>
          </a:xfrm>
        </p:grpSpPr>
        <p:sp>
          <p:nvSpPr>
            <p:cNvPr id="7" name="TextBox 7"/>
            <p:cNvSpPr txBox="1"/>
            <p:nvPr/>
          </p:nvSpPr>
          <p:spPr>
            <a:xfrm>
              <a:off x="1277006" y="2165994"/>
              <a:ext cx="9326316" cy="6352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Öz denetleme becerisinin psikolojik sağlığımız ve gelişimimiz için ne kadar kritik olduğunu gösteren birçok psikoloji araştırması var.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Dunedin Multidisipliner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Sağlık ve Gelişim Çalışması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Yeni Zelanda’da yapılıyor.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160"/>
              <a:ext cx="11880327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494949"/>
                  </a:solidFill>
                  <a:latin typeface="Gloria Hallelujah"/>
                </a:rPr>
                <a:t>Araştırma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603370" y="1956250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0" y="0"/>
                </a:lnTo>
                <a:lnTo>
                  <a:pt x="841010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4959" y="708723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0" y="0"/>
                </a:lnTo>
                <a:lnTo>
                  <a:pt x="841010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4731" y="1028700"/>
            <a:ext cx="4395027" cy="201372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20447" y="4475298"/>
            <a:ext cx="10541723" cy="5768115"/>
            <a:chOff x="3940545" y="2339689"/>
            <a:chExt cx="15231358" cy="10709828"/>
          </a:xfrm>
        </p:grpSpPr>
        <p:sp>
          <p:nvSpPr>
            <p:cNvPr id="5" name="Freeform 5"/>
            <p:cNvSpPr/>
            <p:nvPr/>
          </p:nvSpPr>
          <p:spPr>
            <a:xfrm rot="533181">
              <a:off x="3940545" y="2339689"/>
              <a:ext cx="15231358" cy="10709828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8893183" y="2448497"/>
              <a:ext cx="5937713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231138" y="5039879"/>
            <a:ext cx="6723462" cy="348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39"/>
              </a:lnSpc>
            </a:pPr>
            <a:r>
              <a:rPr lang="en-US" sz="6599">
                <a:solidFill>
                  <a:srgbClr val="494949"/>
                </a:solidFill>
                <a:latin typeface="Quicksand Medium"/>
              </a:rPr>
              <a:t>Nasıl geçiriyorsunuz gençler?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6210" y="1009970"/>
            <a:ext cx="6505468" cy="54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6"/>
              </a:lnSpc>
            </a:pP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Günlerimizi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nasıl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geçirdiğimiz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,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hayatımızı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nasıl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geçirdiğimizi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913" dirty="0" err="1">
                <a:solidFill>
                  <a:srgbClr val="494949"/>
                </a:solidFill>
                <a:latin typeface="Gloria Hallelujah"/>
              </a:rPr>
              <a:t>belirler</a:t>
            </a:r>
            <a:r>
              <a:rPr lang="en-US" sz="5913" dirty="0">
                <a:solidFill>
                  <a:srgbClr val="494949"/>
                </a:solidFill>
                <a:latin typeface="Gloria Hallelujah"/>
              </a:rPr>
              <a:t>.</a:t>
            </a:r>
          </a:p>
          <a:p>
            <a:pPr>
              <a:lnSpc>
                <a:spcPts val="7096"/>
              </a:lnSpc>
            </a:pPr>
            <a:endParaRPr lang="en-US" sz="5913" dirty="0">
              <a:solidFill>
                <a:srgbClr val="494949"/>
              </a:solidFill>
              <a:latin typeface="Gloria Halleluja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6827" y="1214515"/>
            <a:ext cx="11263733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Dunedin Çalışması’nın amacı, aynı insanları bebeklikten yetişkinliğe kadar izleyerek 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hem değişimin yıllar içinde ne kadar olduğunu görmek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hem de yetişkinlikte sağlıklı 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verimli ve iyi hayat sürdürenlerin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çocuklukta hangi özelliklere sahip olduğunu incelemek; böylelikle çocuklukta hangi becerilere önem verilmesi gerektiği konusunda bir fikir sahibi olmak.</a:t>
            </a:r>
          </a:p>
          <a:p>
            <a:pPr algn="ctr">
              <a:lnSpc>
                <a:spcPts val="4760"/>
              </a:lnSpc>
            </a:pPr>
            <a:endParaRPr/>
          </a:p>
        </p:txBody>
      </p:sp>
      <p:sp>
        <p:nvSpPr>
          <p:cNvPr id="3" name="Freeform 3"/>
          <p:cNvSpPr/>
          <p:nvPr/>
        </p:nvSpPr>
        <p:spPr>
          <a:xfrm rot="530569">
            <a:off x="15791321" y="60369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8200" y="2552700"/>
            <a:ext cx="2596898" cy="1189851"/>
          </a:xfrm>
          <a:custGeom>
            <a:avLst/>
            <a:gdLst/>
            <a:ahLst/>
            <a:cxnLst/>
            <a:rect l="l" t="t" r="r" b="b"/>
            <a:pathLst>
              <a:path w="2596898" h="1189851">
                <a:moveTo>
                  <a:pt x="0" y="0"/>
                </a:moveTo>
                <a:lnTo>
                  <a:pt x="2596898" y="0"/>
                </a:lnTo>
                <a:lnTo>
                  <a:pt x="2596898" y="1189851"/>
                </a:lnTo>
                <a:lnTo>
                  <a:pt x="0" y="11898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06044" y="240030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1189146" y="874111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3922322" y="687108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4030388" y="803951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56084" y="651967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935138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12185"/>
            <a:ext cx="7246836" cy="5674815"/>
          </a:xfrm>
          <a:custGeom>
            <a:avLst/>
            <a:gdLst/>
            <a:ahLst/>
            <a:cxnLst/>
            <a:rect l="l" t="t" r="r" b="b"/>
            <a:pathLst>
              <a:path w="9622376" h="8092518">
                <a:moveTo>
                  <a:pt x="0" y="0"/>
                </a:moveTo>
                <a:lnTo>
                  <a:pt x="9622376" y="0"/>
                </a:lnTo>
                <a:lnTo>
                  <a:pt x="9622376" y="8092518"/>
                </a:lnTo>
                <a:lnTo>
                  <a:pt x="0" y="809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46067" y="361950"/>
            <a:ext cx="9858650" cy="958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Dunedin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Çalışması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‘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nda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araştırmacılar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aynı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yıl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doğan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insanları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,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doğumlarından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itibaren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gelişimsel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olarak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izliyorlar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;</a:t>
            </a: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belli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aralıklarla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ölçümler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yapılıyor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Çocuklukta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2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yılda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olmak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üzere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her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gelişim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döneminde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ölçülüyor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Araştırmacılar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yıllar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süren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bu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çalışmaya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başlarken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iyi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ve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tatminkar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hayatın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en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önemli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belirleyicisinin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F4BC33"/>
                </a:solidFill>
                <a:latin typeface="Quicksand Bold"/>
              </a:rPr>
              <a:t>zeka</a:t>
            </a:r>
            <a:r>
              <a:rPr lang="en-US" sz="3400" dirty="0">
                <a:solidFill>
                  <a:srgbClr val="F4BC33"/>
                </a:solidFill>
                <a:latin typeface="Quicksand Bold"/>
              </a:rPr>
              <a:t> </a:t>
            </a:r>
            <a:r>
              <a:rPr lang="en-US" sz="3400" dirty="0" err="1">
                <a:solidFill>
                  <a:srgbClr val="F4BC33"/>
                </a:solidFill>
                <a:latin typeface="Quicksand Bold"/>
              </a:rPr>
              <a:t>olacağını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tahmin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etmişler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fakat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araştırma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sonuçları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 en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belirleyici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özelliğin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zeka</a:t>
            </a:r>
            <a:r>
              <a:rPr lang="en-US" sz="3400" dirty="0">
                <a:solidFill>
                  <a:srgbClr val="E53434"/>
                </a:solidFill>
                <a:latin typeface="Quicksand Bold"/>
              </a:rPr>
              <a:t> </a:t>
            </a: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değil</a:t>
            </a:r>
            <a:r>
              <a:rPr lang="en-US" sz="3400" dirty="0">
                <a:solidFill>
                  <a:srgbClr val="E53434"/>
                </a:solidFill>
                <a:latin typeface="Quicksand Bold"/>
              </a:rPr>
              <a:t>;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öz</a:t>
            </a:r>
            <a:r>
              <a:rPr lang="en-US" sz="3400" dirty="0">
                <a:solidFill>
                  <a:srgbClr val="E53434"/>
                </a:solidFill>
                <a:latin typeface="Quicksand Bold"/>
              </a:rPr>
              <a:t> </a:t>
            </a: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denetleme</a:t>
            </a:r>
            <a:r>
              <a:rPr lang="en-US" sz="3400" dirty="0">
                <a:solidFill>
                  <a:srgbClr val="E53434"/>
                </a:solidFill>
                <a:latin typeface="Quicksand Bold"/>
              </a:rPr>
              <a:t> </a:t>
            </a: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becerisi</a:t>
            </a:r>
            <a:r>
              <a:rPr lang="en-US" sz="3400" dirty="0">
                <a:solidFill>
                  <a:srgbClr val="E53434"/>
                </a:solidFill>
                <a:latin typeface="Quicksand Bold"/>
              </a:rPr>
              <a:t> </a:t>
            </a:r>
            <a:r>
              <a:rPr lang="en-US" sz="3400" dirty="0" err="1">
                <a:solidFill>
                  <a:srgbClr val="E53434"/>
                </a:solidFill>
                <a:latin typeface="Quicksand Bold"/>
              </a:rPr>
              <a:t>olduğunu</a:t>
            </a:r>
            <a:r>
              <a:rPr lang="en-US" sz="3400" dirty="0">
                <a:solidFill>
                  <a:srgbClr val="E53434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ortaya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koymuş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Üstelik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kişilerin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zekasından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ve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gelir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düzeyinden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bağımsız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olarak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öz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-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denetlemenin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önemli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olduğu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bulunmuş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  <a:p>
            <a:pPr algn="ctr">
              <a:lnSpc>
                <a:spcPts val="4760"/>
              </a:lnSpc>
            </a:pPr>
            <a:endParaRPr dirty="0"/>
          </a:p>
        </p:txBody>
      </p:sp>
      <p:sp>
        <p:nvSpPr>
          <p:cNvPr id="4" name="Freeform 4"/>
          <p:cNvSpPr/>
          <p:nvPr/>
        </p:nvSpPr>
        <p:spPr>
          <a:xfrm rot="505722">
            <a:off x="5916388" y="9333151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61590" y="102870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8233" y="1963638"/>
            <a:ext cx="5987542" cy="7301880"/>
          </a:xfrm>
          <a:custGeom>
            <a:avLst/>
            <a:gdLst/>
            <a:ahLst/>
            <a:cxnLst/>
            <a:rect l="l" t="t" r="r" b="b"/>
            <a:pathLst>
              <a:path w="5987542" h="7301880">
                <a:moveTo>
                  <a:pt x="0" y="0"/>
                </a:moveTo>
                <a:lnTo>
                  <a:pt x="5987541" y="0"/>
                </a:lnTo>
                <a:lnTo>
                  <a:pt x="5987541" y="7301880"/>
                </a:lnTo>
                <a:lnTo>
                  <a:pt x="0" y="73018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2227" y="5075635"/>
            <a:ext cx="5813359" cy="4835600"/>
            <a:chOff x="0" y="0"/>
            <a:chExt cx="7633970" cy="6350000"/>
          </a:xfrm>
        </p:grpSpPr>
        <p:sp>
          <p:nvSpPr>
            <p:cNvPr id="3" name="Freeform 3"/>
            <p:cNvSpPr/>
            <p:nvPr/>
          </p:nvSpPr>
          <p:spPr>
            <a:xfrm>
              <a:off x="-492760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6430010" y="631190"/>
                  </a:moveTo>
                  <a:cubicBezTo>
                    <a:pt x="7580630" y="1028700"/>
                    <a:pt x="7470140" y="2660650"/>
                    <a:pt x="6788150" y="3429000"/>
                  </a:cubicBezTo>
                  <a:cubicBezTo>
                    <a:pt x="6788150" y="3429000"/>
                    <a:pt x="8544560" y="3872230"/>
                    <a:pt x="8034020" y="5100320"/>
                  </a:cubicBezTo>
                  <a:cubicBezTo>
                    <a:pt x="7522210" y="6328410"/>
                    <a:pt x="5816600" y="5373370"/>
                    <a:pt x="5816600" y="5373370"/>
                  </a:cubicBezTo>
                  <a:cubicBezTo>
                    <a:pt x="5816600" y="5373370"/>
                    <a:pt x="5850890" y="6840220"/>
                    <a:pt x="4434840" y="6858000"/>
                  </a:cubicBezTo>
                  <a:cubicBezTo>
                    <a:pt x="3018789" y="6875780"/>
                    <a:pt x="2933700" y="5971540"/>
                    <a:pt x="2933700" y="5971540"/>
                  </a:cubicBezTo>
                  <a:cubicBezTo>
                    <a:pt x="2933700" y="5971540"/>
                    <a:pt x="1397000" y="7181850"/>
                    <a:pt x="698500" y="5816600"/>
                  </a:cubicBezTo>
                  <a:cubicBezTo>
                    <a:pt x="0" y="4451350"/>
                    <a:pt x="1313180" y="3530600"/>
                    <a:pt x="1313180" y="3530600"/>
                  </a:cubicBezTo>
                  <a:cubicBezTo>
                    <a:pt x="1313180" y="3530600"/>
                    <a:pt x="800100" y="2200910"/>
                    <a:pt x="1943100" y="1586230"/>
                  </a:cubicBezTo>
                  <a:cubicBezTo>
                    <a:pt x="3086100" y="971550"/>
                    <a:pt x="3870960" y="1996440"/>
                    <a:pt x="3870960" y="1996440"/>
                  </a:cubicBezTo>
                  <a:cubicBezTo>
                    <a:pt x="3870960" y="1996440"/>
                    <a:pt x="4603750" y="0"/>
                    <a:pt x="6430010" y="63119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10100" b="-1010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02020" y="203099"/>
            <a:ext cx="5598927" cy="5431631"/>
            <a:chOff x="0" y="0"/>
            <a:chExt cx="6350000" cy="61602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2804" r="-2280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530569">
            <a:off x="17630343" y="72206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21000" y="5143500"/>
            <a:ext cx="2667000" cy="12596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91154" y="8524516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690240" y="515138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49291" y="1075135"/>
            <a:ext cx="7860156" cy="799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5E17EB"/>
                </a:solidFill>
                <a:latin typeface="Quicksand Bold"/>
              </a:rPr>
              <a:t>ARAŞTIRMA BULGULARI</a:t>
            </a:r>
          </a:p>
          <a:p>
            <a:pPr algn="ctr">
              <a:lnSpc>
                <a:spcPts val="5039"/>
              </a:lnSpc>
            </a:pPr>
            <a:endParaRPr/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Çocukluğunda öz düzenleme becerisi daha gelişmiş olanlar;</a:t>
            </a:r>
          </a:p>
          <a:p>
            <a:pPr algn="ctr">
              <a:lnSpc>
                <a:spcPts val="3360"/>
              </a:lnSpc>
            </a:pPr>
            <a:endParaRPr/>
          </a:p>
          <a:p>
            <a:pPr marL="604521" lvl="1" indent="-302261" algn="ctr">
              <a:lnSpc>
                <a:spcPts val="3360"/>
              </a:lnSpc>
              <a:buFont typeface="Arial"/>
              <a:buChar char="•"/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 30’lu yaşların sonunda daha az sağlık problemi yaşıyorlar.</a:t>
            </a:r>
          </a:p>
          <a:p>
            <a:pPr algn="ctr">
              <a:lnSpc>
                <a:spcPts val="3360"/>
              </a:lnSpc>
            </a:pPr>
            <a:endParaRPr/>
          </a:p>
          <a:p>
            <a:pPr marL="604521" lvl="1" indent="-302261" algn="ctr">
              <a:lnSpc>
                <a:spcPts val="3360"/>
              </a:lnSpc>
              <a:buFont typeface="Arial"/>
              <a:buChar char="•"/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30’lu yaşların sonlarında daha yüksek gelire sahip ve finansal gelecekleri için daha çok birikim yapıyorlar; geleceklerinden bağımsız olarak tasarrufa daha çok önem veriyorlar.</a:t>
            </a:r>
          </a:p>
          <a:p>
            <a:pPr algn="ctr">
              <a:lnSpc>
                <a:spcPts val="3360"/>
              </a:lnSpc>
            </a:pPr>
            <a:endParaRPr/>
          </a:p>
          <a:p>
            <a:pPr marL="604521" lvl="1" indent="-302261" algn="ctr">
              <a:lnSpc>
                <a:spcPts val="3360"/>
              </a:lnSpc>
              <a:buFont typeface="Arial"/>
              <a:buChar char="•"/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Yetişkinlik yıllarında suça daha az karıştıkları bulunuyor.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494949"/>
                </a:solidFill>
                <a:latin typeface="Quicksand"/>
              </a:rPr>
              <a:t> </a:t>
            </a:r>
          </a:p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6119241" y="8023076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813" y="401195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4" y="0"/>
                </a:lnTo>
                <a:lnTo>
                  <a:pt x="780414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88619" y="1672066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7415336" y="354078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14126711" y="986199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0569">
            <a:off x="11741918" y="939000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1051912" y="31367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82405" y="814954"/>
            <a:ext cx="1870681" cy="857112"/>
          </a:xfrm>
          <a:custGeom>
            <a:avLst/>
            <a:gdLst/>
            <a:ahLst/>
            <a:cxnLst/>
            <a:rect l="l" t="t" r="r" b="b"/>
            <a:pathLst>
              <a:path w="1870681" h="857112">
                <a:moveTo>
                  <a:pt x="0" y="0"/>
                </a:moveTo>
                <a:lnTo>
                  <a:pt x="1870681" y="0"/>
                </a:lnTo>
                <a:lnTo>
                  <a:pt x="1870681" y="857112"/>
                </a:lnTo>
                <a:lnTo>
                  <a:pt x="0" y="8571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0569">
            <a:off x="1353309" y="963881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30569">
            <a:off x="10942376" y="-42500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2227" y="5075635"/>
            <a:ext cx="5813359" cy="4835600"/>
            <a:chOff x="0" y="0"/>
            <a:chExt cx="7633970" cy="6350000"/>
          </a:xfrm>
        </p:grpSpPr>
        <p:sp>
          <p:nvSpPr>
            <p:cNvPr id="3" name="Freeform 3"/>
            <p:cNvSpPr/>
            <p:nvPr/>
          </p:nvSpPr>
          <p:spPr>
            <a:xfrm>
              <a:off x="-492760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6430010" y="631190"/>
                  </a:moveTo>
                  <a:cubicBezTo>
                    <a:pt x="7580630" y="1028700"/>
                    <a:pt x="7470140" y="2660650"/>
                    <a:pt x="6788150" y="3429000"/>
                  </a:cubicBezTo>
                  <a:cubicBezTo>
                    <a:pt x="6788150" y="3429000"/>
                    <a:pt x="8544560" y="3872230"/>
                    <a:pt x="8034020" y="5100320"/>
                  </a:cubicBezTo>
                  <a:cubicBezTo>
                    <a:pt x="7522210" y="6328410"/>
                    <a:pt x="5816600" y="5373370"/>
                    <a:pt x="5816600" y="5373370"/>
                  </a:cubicBezTo>
                  <a:cubicBezTo>
                    <a:pt x="5816600" y="5373370"/>
                    <a:pt x="5850890" y="6840220"/>
                    <a:pt x="4434840" y="6858000"/>
                  </a:cubicBezTo>
                  <a:cubicBezTo>
                    <a:pt x="3018789" y="6875780"/>
                    <a:pt x="2933700" y="5971540"/>
                    <a:pt x="2933700" y="5971540"/>
                  </a:cubicBezTo>
                  <a:cubicBezTo>
                    <a:pt x="2933700" y="5971540"/>
                    <a:pt x="1397000" y="7181850"/>
                    <a:pt x="698500" y="5816600"/>
                  </a:cubicBezTo>
                  <a:cubicBezTo>
                    <a:pt x="0" y="4451350"/>
                    <a:pt x="1313180" y="3530600"/>
                    <a:pt x="1313180" y="3530600"/>
                  </a:cubicBezTo>
                  <a:cubicBezTo>
                    <a:pt x="1313180" y="3530600"/>
                    <a:pt x="800100" y="2200910"/>
                    <a:pt x="1943100" y="1586230"/>
                  </a:cubicBezTo>
                  <a:cubicBezTo>
                    <a:pt x="3086100" y="971550"/>
                    <a:pt x="3870960" y="1996440"/>
                    <a:pt x="3870960" y="1996440"/>
                  </a:cubicBezTo>
                  <a:cubicBezTo>
                    <a:pt x="3870960" y="1996440"/>
                    <a:pt x="4603750" y="0"/>
                    <a:pt x="6430010" y="63119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12434" r="-124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02020" y="203099"/>
            <a:ext cx="5598927" cy="5431631"/>
            <a:chOff x="0" y="0"/>
            <a:chExt cx="6350000" cy="61602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2804" r="-2280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530569">
            <a:off x="17630343" y="72206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82800" y="666750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91154" y="8524516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690240" y="515138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49291" y="2361010"/>
            <a:ext cx="7860156" cy="543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5E17EB"/>
                </a:solidFill>
                <a:latin typeface="Quicksand Bold"/>
              </a:rPr>
              <a:t>ARAŞTIRMA BULGULARI</a:t>
            </a:r>
          </a:p>
          <a:p>
            <a:pPr algn="ctr">
              <a:lnSpc>
                <a:spcPts val="3360"/>
              </a:lnSpc>
            </a:pPr>
            <a:endParaRPr/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494949"/>
                </a:solidFill>
                <a:latin typeface="Quicksand"/>
              </a:rPr>
              <a:t>   </a:t>
            </a:r>
            <a:r>
              <a:rPr lang="en-US" sz="2800">
                <a:solidFill>
                  <a:srgbClr val="494949"/>
                </a:solidFill>
                <a:latin typeface="Quicksand Medium"/>
              </a:rPr>
              <a:t>Ebeveyn olduklarında kendi çocukları 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3 yaşına geldiğinde ev ziyareti gerçekleştiriliyor. 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494949"/>
                </a:solidFill>
                <a:latin typeface="Quicksand Medium"/>
              </a:rPr>
              <a:t>Ebeveyn – çocuk ilişkisine bakılıyor.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5E17EB"/>
                </a:solidFill>
                <a:latin typeface="Quicksand Bold"/>
              </a:rPr>
              <a:t>Öz düzenleme becerisi daha iyi olanların</a:t>
            </a:r>
            <a:r>
              <a:rPr lang="en-US" sz="2800">
                <a:solidFill>
                  <a:srgbClr val="E53434"/>
                </a:solidFill>
                <a:latin typeface="Quicksand Medium"/>
              </a:rPr>
              <a:t> kendi çocuklarına karşı 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E53434"/>
                </a:solidFill>
                <a:latin typeface="Quicksand Medium"/>
              </a:rPr>
              <a:t>daha sıcak ve duyarlı davrandıkları , çocuklarının gelişimi için 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E53434"/>
                </a:solidFill>
                <a:latin typeface="Quicksand Medium"/>
              </a:rPr>
              <a:t>daha zengin ve geliştirici bir ortam </a:t>
            </a: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E53434"/>
                </a:solidFill>
                <a:latin typeface="Quicksand Medium"/>
              </a:rPr>
              <a:t>sağladığı görülüyor.</a:t>
            </a:r>
          </a:p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6119241" y="8023076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813" y="401195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4" y="0"/>
                </a:lnTo>
                <a:lnTo>
                  <a:pt x="780414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88619" y="1672066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7415336" y="354078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14126711" y="986199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30569">
            <a:off x="11741918" y="939000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975711" y="469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82405" y="814954"/>
            <a:ext cx="1870681" cy="857112"/>
          </a:xfrm>
          <a:custGeom>
            <a:avLst/>
            <a:gdLst/>
            <a:ahLst/>
            <a:cxnLst/>
            <a:rect l="l" t="t" r="r" b="b"/>
            <a:pathLst>
              <a:path w="1870681" h="857112">
                <a:moveTo>
                  <a:pt x="0" y="0"/>
                </a:moveTo>
                <a:lnTo>
                  <a:pt x="1870681" y="0"/>
                </a:lnTo>
                <a:lnTo>
                  <a:pt x="1870681" y="857112"/>
                </a:lnTo>
                <a:lnTo>
                  <a:pt x="0" y="8571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30569">
            <a:off x="1353309" y="963881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30569">
            <a:off x="10957911" y="46977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642"/>
            <a:ext cx="18285716" cy="102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" y="642"/>
            <a:ext cx="18285716" cy="102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5062" y="1154919"/>
            <a:ext cx="2576476" cy="1180494"/>
          </a:xfrm>
          <a:custGeom>
            <a:avLst/>
            <a:gdLst/>
            <a:ahLst/>
            <a:cxnLst/>
            <a:rect l="l" t="t" r="r" b="b"/>
            <a:pathLst>
              <a:path w="2576476" h="1180494">
                <a:moveTo>
                  <a:pt x="0" y="0"/>
                </a:moveTo>
                <a:lnTo>
                  <a:pt x="2576476" y="0"/>
                </a:lnTo>
                <a:lnTo>
                  <a:pt x="2576476" y="1180494"/>
                </a:lnTo>
                <a:lnTo>
                  <a:pt x="0" y="11804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65659" y="1485900"/>
            <a:ext cx="9622341" cy="6795779"/>
          </a:xfrm>
          <a:custGeom>
            <a:avLst/>
            <a:gdLst/>
            <a:ahLst/>
            <a:cxnLst/>
            <a:rect l="l" t="t" r="r" b="b"/>
            <a:pathLst>
              <a:path w="9622341" h="6795779">
                <a:moveTo>
                  <a:pt x="0" y="0"/>
                </a:moveTo>
                <a:lnTo>
                  <a:pt x="9622342" y="0"/>
                </a:lnTo>
                <a:lnTo>
                  <a:pt x="9622342" y="6795779"/>
                </a:lnTo>
                <a:lnTo>
                  <a:pt x="0" y="679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16920840" y="201964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185" y="166145"/>
            <a:ext cx="1977045" cy="1806525"/>
          </a:xfrm>
          <a:custGeom>
            <a:avLst/>
            <a:gdLst/>
            <a:ahLst/>
            <a:cxnLst/>
            <a:rect l="l" t="t" r="r" b="b"/>
            <a:pathLst>
              <a:path w="1977045" h="1806525">
                <a:moveTo>
                  <a:pt x="0" y="0"/>
                </a:moveTo>
                <a:lnTo>
                  <a:pt x="1977045" y="0"/>
                </a:lnTo>
                <a:lnTo>
                  <a:pt x="1977045" y="1806525"/>
                </a:lnTo>
                <a:lnTo>
                  <a:pt x="0" y="180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424217" y="2632217"/>
            <a:ext cx="9726138" cy="538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İrade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göstermede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zorluk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yaşandığında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çevreden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yakınlardan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destek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alınabilir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  <a:p>
            <a:pPr algn="r">
              <a:lnSpc>
                <a:spcPts val="4760"/>
              </a:lnSpc>
            </a:pPr>
            <a:endParaRPr dirty="0"/>
          </a:p>
          <a:p>
            <a:pPr algn="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Bu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bizi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niyet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kavramına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getiriyor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</a:p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Niyet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etmeden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değişim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olmuyor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</a:p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Değişim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motivasyonunu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sağlayan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niyet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  <a:p>
            <a:pPr algn="r">
              <a:lnSpc>
                <a:spcPts val="4760"/>
              </a:lnSpc>
            </a:pPr>
            <a:endParaRPr dirty="0"/>
          </a:p>
        </p:txBody>
      </p:sp>
      <p:sp>
        <p:nvSpPr>
          <p:cNvPr id="12" name="TextBox 12"/>
          <p:cNvSpPr txBox="1"/>
          <p:nvPr/>
        </p:nvSpPr>
        <p:spPr>
          <a:xfrm>
            <a:off x="440231" y="854897"/>
            <a:ext cx="9726138" cy="197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4949"/>
                </a:solidFill>
                <a:latin typeface="Quicksand Bold"/>
              </a:rPr>
              <a:t>İnsana verilen en önemli öz kaynaklardan biri</a:t>
            </a:r>
          </a:p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E53434"/>
                </a:solidFill>
                <a:latin typeface="Quicksand Bold"/>
              </a:rPr>
              <a:t> irade</a:t>
            </a:r>
            <a:r>
              <a:rPr lang="en-US" sz="4499">
                <a:solidFill>
                  <a:srgbClr val="494949"/>
                </a:solidFill>
                <a:latin typeface="Quicksand Bold"/>
              </a:rPr>
              <a:t>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4949"/>
                </a:solidFill>
                <a:latin typeface="Quicksand Bold"/>
              </a:rPr>
              <a:t>Ve irade geliştirebilir.</a:t>
            </a:r>
          </a:p>
        </p:txBody>
      </p:sp>
      <p:grpSp>
        <p:nvGrpSpPr>
          <p:cNvPr id="13" name="Group 4"/>
          <p:cNvGrpSpPr/>
          <p:nvPr/>
        </p:nvGrpSpPr>
        <p:grpSpPr>
          <a:xfrm>
            <a:off x="457200" y="4518885"/>
            <a:ext cx="10541723" cy="5768115"/>
            <a:chOff x="3940545" y="2339689"/>
            <a:chExt cx="15231358" cy="10709828"/>
          </a:xfrm>
        </p:grpSpPr>
        <p:sp>
          <p:nvSpPr>
            <p:cNvPr id="14" name="Freeform 5"/>
            <p:cNvSpPr/>
            <p:nvPr/>
          </p:nvSpPr>
          <p:spPr>
            <a:xfrm rot="533181">
              <a:off x="3940545" y="2339689"/>
              <a:ext cx="15231358" cy="10709828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/>
            <p:cNvSpPr/>
            <p:nvPr/>
          </p:nvSpPr>
          <p:spPr>
            <a:xfrm flipH="1">
              <a:off x="8893183" y="2448497"/>
              <a:ext cx="5937713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18" cstate="print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51109" y="234376"/>
            <a:ext cx="8942294" cy="4097196"/>
          </a:xfrm>
          <a:custGeom>
            <a:avLst/>
            <a:gdLst/>
            <a:ahLst/>
            <a:cxnLst/>
            <a:rect l="l" t="t" r="r" b="b"/>
            <a:pathLst>
              <a:path w="8942294" h="4097196">
                <a:moveTo>
                  <a:pt x="0" y="0"/>
                </a:moveTo>
                <a:lnTo>
                  <a:pt x="8942293" y="0"/>
                </a:lnTo>
                <a:lnTo>
                  <a:pt x="8942293" y="4097196"/>
                </a:lnTo>
                <a:lnTo>
                  <a:pt x="0" y="409719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688882" y="5444838"/>
            <a:ext cx="4453284" cy="4437091"/>
          </a:xfrm>
          <a:custGeom>
            <a:avLst/>
            <a:gdLst/>
            <a:ahLst/>
            <a:cxnLst/>
            <a:rect l="l" t="t" r="r" b="b"/>
            <a:pathLst>
              <a:path w="5937712" h="5916121">
                <a:moveTo>
                  <a:pt x="5937712" y="0"/>
                </a:moveTo>
                <a:lnTo>
                  <a:pt x="0" y="0"/>
                </a:lnTo>
                <a:lnTo>
                  <a:pt x="0" y="5916121"/>
                </a:lnTo>
                <a:lnTo>
                  <a:pt x="5937712" y="5916121"/>
                </a:lnTo>
                <a:lnTo>
                  <a:pt x="5937712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27901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663400" y="4264897"/>
            <a:ext cx="8117712" cy="478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endParaRPr/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"/>
              </a:rPr>
              <a:t>*</a:t>
            </a:r>
            <a:r>
              <a:rPr lang="en-US" sz="3400">
                <a:solidFill>
                  <a:srgbClr val="494949"/>
                </a:solidFill>
                <a:latin typeface="Quicksand Medium"/>
              </a:rPr>
              <a:t>Gerekli kontrolü sağlayabilmemiz için çaba göstererek,</a:t>
            </a:r>
          </a:p>
          <a:p>
            <a:pPr algn="r">
              <a:lnSpc>
                <a:spcPts val="4760"/>
              </a:lnSpc>
            </a:pPr>
            <a:endParaRPr/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"/>
              </a:rPr>
              <a:t>*</a:t>
            </a:r>
            <a:r>
              <a:rPr lang="en-US" sz="3400">
                <a:solidFill>
                  <a:srgbClr val="494949"/>
                </a:solidFill>
                <a:latin typeface="Quicksand Medium"/>
              </a:rPr>
              <a:t>Çaba ile kontrol etmek </a:t>
            </a:r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veya düzenlemek </a:t>
            </a:r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önce farkında olmayı gerektirir.</a:t>
            </a:r>
          </a:p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068" y="1019175"/>
            <a:ext cx="7980711" cy="360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0"/>
              </a:lnSpc>
            </a:pPr>
            <a:r>
              <a:rPr lang="en-US" sz="7925">
                <a:solidFill>
                  <a:srgbClr val="494949"/>
                </a:solidFill>
                <a:latin typeface="Gloria Hallelujah"/>
              </a:rPr>
              <a:t>ÇABAYLA DEĞİŞİM</a:t>
            </a:r>
          </a:p>
          <a:p>
            <a:pPr>
              <a:lnSpc>
                <a:spcPts val="951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917763" y="2025195"/>
            <a:ext cx="8117712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4949"/>
                </a:solidFill>
                <a:latin typeface="Abril Fatface"/>
              </a:rPr>
              <a:t>Peki öz denetim yetişkinlikte nasıl gelişir?</a:t>
            </a:r>
          </a:p>
        </p:txBody>
      </p:sp>
      <p:grpSp>
        <p:nvGrpSpPr>
          <p:cNvPr id="13" name="Group 4"/>
          <p:cNvGrpSpPr/>
          <p:nvPr/>
        </p:nvGrpSpPr>
        <p:grpSpPr>
          <a:xfrm>
            <a:off x="457200" y="4518885"/>
            <a:ext cx="10541723" cy="5768115"/>
            <a:chOff x="3940545" y="2339689"/>
            <a:chExt cx="15231358" cy="10709828"/>
          </a:xfrm>
        </p:grpSpPr>
        <p:sp>
          <p:nvSpPr>
            <p:cNvPr id="14" name="Freeform 5"/>
            <p:cNvSpPr/>
            <p:nvPr/>
          </p:nvSpPr>
          <p:spPr>
            <a:xfrm rot="533181">
              <a:off x="3940545" y="2339689"/>
              <a:ext cx="15231358" cy="10709828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/>
            <p:cNvSpPr/>
            <p:nvPr/>
          </p:nvSpPr>
          <p:spPr>
            <a:xfrm flipH="1">
              <a:off x="8893183" y="2448497"/>
              <a:ext cx="5937713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6134100"/>
            <a:ext cx="6893391" cy="4343400"/>
          </a:xfrm>
          <a:custGeom>
            <a:avLst/>
            <a:gdLst/>
            <a:ahLst/>
            <a:cxnLst/>
            <a:rect l="l" t="t" r="r" b="b"/>
            <a:pathLst>
              <a:path w="9622376" h="8092518">
                <a:moveTo>
                  <a:pt x="0" y="0"/>
                </a:moveTo>
                <a:lnTo>
                  <a:pt x="9622376" y="0"/>
                </a:lnTo>
                <a:lnTo>
                  <a:pt x="9622376" y="8092519"/>
                </a:lnTo>
                <a:lnTo>
                  <a:pt x="0" y="80925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5722">
            <a:off x="4936185" y="487216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61590" y="102870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37936" y="2796391"/>
            <a:ext cx="2008136" cy="2008136"/>
          </a:xfrm>
          <a:custGeom>
            <a:avLst/>
            <a:gdLst/>
            <a:ahLst/>
            <a:cxnLst/>
            <a:rect l="l" t="t" r="r" b="b"/>
            <a:pathLst>
              <a:path w="2008136" h="2008136">
                <a:moveTo>
                  <a:pt x="0" y="0"/>
                </a:moveTo>
                <a:lnTo>
                  <a:pt x="2008135" y="0"/>
                </a:lnTo>
                <a:lnTo>
                  <a:pt x="2008135" y="2008135"/>
                </a:lnTo>
                <a:lnTo>
                  <a:pt x="0" y="200813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57969" y="2314404"/>
            <a:ext cx="3168070" cy="3168070"/>
          </a:xfrm>
          <a:custGeom>
            <a:avLst/>
            <a:gdLst/>
            <a:ahLst/>
            <a:cxnLst/>
            <a:rect l="l" t="t" r="r" b="b"/>
            <a:pathLst>
              <a:path w="3168070" h="3168070">
                <a:moveTo>
                  <a:pt x="0" y="0"/>
                </a:moveTo>
                <a:lnTo>
                  <a:pt x="3168069" y="0"/>
                </a:lnTo>
                <a:lnTo>
                  <a:pt x="3168069" y="3168070"/>
                </a:lnTo>
                <a:lnTo>
                  <a:pt x="0" y="316807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4199" y="1927365"/>
            <a:ext cx="3875609" cy="3875609"/>
          </a:xfrm>
          <a:custGeom>
            <a:avLst/>
            <a:gdLst/>
            <a:ahLst/>
            <a:cxnLst/>
            <a:rect l="l" t="t" r="r" b="b"/>
            <a:pathLst>
              <a:path w="3875609" h="3875609">
                <a:moveTo>
                  <a:pt x="0" y="0"/>
                </a:moveTo>
                <a:lnTo>
                  <a:pt x="3875609" y="0"/>
                </a:lnTo>
                <a:lnTo>
                  <a:pt x="3875609" y="3875609"/>
                </a:lnTo>
                <a:lnTo>
                  <a:pt x="0" y="387560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1025" y="1927365"/>
            <a:ext cx="4081957" cy="4081957"/>
          </a:xfrm>
          <a:custGeom>
            <a:avLst/>
            <a:gdLst/>
            <a:ahLst/>
            <a:cxnLst/>
            <a:rect l="l" t="t" r="r" b="b"/>
            <a:pathLst>
              <a:path w="4081957" h="4081957">
                <a:moveTo>
                  <a:pt x="0" y="0"/>
                </a:moveTo>
                <a:lnTo>
                  <a:pt x="4081957" y="0"/>
                </a:lnTo>
                <a:lnTo>
                  <a:pt x="4081957" y="4081957"/>
                </a:lnTo>
                <a:lnTo>
                  <a:pt x="0" y="408195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7403" y="1880341"/>
            <a:ext cx="4609200" cy="4609200"/>
          </a:xfrm>
          <a:custGeom>
            <a:avLst/>
            <a:gdLst/>
            <a:ahLst/>
            <a:cxnLst/>
            <a:rect l="l" t="t" r="r" b="b"/>
            <a:pathLst>
              <a:path w="4609200" h="4609200">
                <a:moveTo>
                  <a:pt x="0" y="0"/>
                </a:moveTo>
                <a:lnTo>
                  <a:pt x="4609200" y="0"/>
                </a:lnTo>
                <a:lnTo>
                  <a:pt x="4609200" y="4609200"/>
                </a:lnTo>
                <a:lnTo>
                  <a:pt x="0" y="4609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4790" y="1657728"/>
            <a:ext cx="5054427" cy="5054427"/>
          </a:xfrm>
          <a:custGeom>
            <a:avLst/>
            <a:gdLst/>
            <a:ahLst/>
            <a:cxnLst/>
            <a:rect l="l" t="t" r="r" b="b"/>
            <a:pathLst>
              <a:path w="5054427" h="5054427">
                <a:moveTo>
                  <a:pt x="0" y="0"/>
                </a:moveTo>
                <a:lnTo>
                  <a:pt x="5054427" y="0"/>
                </a:lnTo>
                <a:lnTo>
                  <a:pt x="5054427" y="5054427"/>
                </a:lnTo>
                <a:lnTo>
                  <a:pt x="0" y="50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7118" y="1209535"/>
            <a:ext cx="6021112" cy="6021112"/>
          </a:xfrm>
          <a:custGeom>
            <a:avLst/>
            <a:gdLst/>
            <a:ahLst/>
            <a:cxnLst/>
            <a:rect l="l" t="t" r="r" b="b"/>
            <a:pathLst>
              <a:path w="6021112" h="6021112">
                <a:moveTo>
                  <a:pt x="0" y="0"/>
                </a:moveTo>
                <a:lnTo>
                  <a:pt x="6021111" y="0"/>
                </a:lnTo>
                <a:lnTo>
                  <a:pt x="6021111" y="6021112"/>
                </a:lnTo>
                <a:lnTo>
                  <a:pt x="0" y="6021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6255" y="853792"/>
            <a:ext cx="6510300" cy="6510300"/>
          </a:xfrm>
          <a:custGeom>
            <a:avLst/>
            <a:gdLst/>
            <a:ahLst/>
            <a:cxnLst/>
            <a:rect l="l" t="t" r="r" b="b"/>
            <a:pathLst>
              <a:path w="6510300" h="6510300">
                <a:moveTo>
                  <a:pt x="0" y="0"/>
                </a:moveTo>
                <a:lnTo>
                  <a:pt x="6510300" y="0"/>
                </a:lnTo>
                <a:lnTo>
                  <a:pt x="6510300" y="6510300"/>
                </a:lnTo>
                <a:lnTo>
                  <a:pt x="0" y="6510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44325" y="316345"/>
            <a:ext cx="7303996" cy="7303996"/>
          </a:xfrm>
          <a:custGeom>
            <a:avLst/>
            <a:gdLst/>
            <a:ahLst/>
            <a:cxnLst/>
            <a:rect l="l" t="t" r="r" b="b"/>
            <a:pathLst>
              <a:path w="7303996" h="7303996">
                <a:moveTo>
                  <a:pt x="0" y="0"/>
                </a:moveTo>
                <a:lnTo>
                  <a:pt x="7303996" y="0"/>
                </a:lnTo>
                <a:lnTo>
                  <a:pt x="7303996" y="7303997"/>
                </a:lnTo>
                <a:lnTo>
                  <a:pt x="0" y="7303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4800" y="7810500"/>
            <a:ext cx="5403103" cy="2031400"/>
          </a:xfrm>
          <a:custGeom>
            <a:avLst/>
            <a:gdLst/>
            <a:ahLst/>
            <a:cxnLst/>
            <a:rect l="l" t="t" r="r" b="b"/>
            <a:pathLst>
              <a:path w="5631703" h="2031400">
                <a:moveTo>
                  <a:pt x="0" y="0"/>
                </a:moveTo>
                <a:lnTo>
                  <a:pt x="5631704" y="0"/>
                </a:lnTo>
                <a:lnTo>
                  <a:pt x="5631704" y="2031400"/>
                </a:lnTo>
                <a:lnTo>
                  <a:pt x="0" y="2031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 l="-2600" r="-43879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834282" y="1640169"/>
            <a:ext cx="9425018" cy="7006663"/>
            <a:chOff x="0" y="0"/>
            <a:chExt cx="12566690" cy="9342217"/>
          </a:xfrm>
        </p:grpSpPr>
        <p:sp>
          <p:nvSpPr>
            <p:cNvPr id="16" name="TextBox 16"/>
            <p:cNvSpPr txBox="1"/>
            <p:nvPr/>
          </p:nvSpPr>
          <p:spPr>
            <a:xfrm>
              <a:off x="1095946" y="2993699"/>
              <a:ext cx="10374799" cy="6352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Öz-denetim becerisi (otokontrol) gelişimi yetişkinlik yaşlarına kadar devam eder.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Öz denetim becerisi geliştikçe tolerans penceremiz genişler,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en zorlu zamanlarda bile rahat biçimde geniş kalabilir.</a:t>
              </a:r>
            </a:p>
            <a:p>
              <a:pPr algn="ctr">
                <a:lnSpc>
                  <a:spcPts val="4760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92480"/>
              <a:ext cx="12566690" cy="361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70"/>
                </a:lnSpc>
              </a:pPr>
              <a:endParaRPr/>
            </a:p>
            <a:p>
              <a:pPr algn="ctr">
                <a:lnSpc>
                  <a:spcPts val="7170"/>
                </a:lnSpc>
              </a:pPr>
              <a:r>
                <a:rPr lang="en-US" sz="5975">
                  <a:solidFill>
                    <a:srgbClr val="494949"/>
                  </a:solidFill>
                  <a:latin typeface="Gloria Hallelujah"/>
                </a:rPr>
                <a:t>Tolerans Penceresi</a:t>
              </a:r>
            </a:p>
            <a:p>
              <a:pPr algn="ctr">
                <a:lnSpc>
                  <a:spcPts val="717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5505">
            <a:off x="13374525" y="-7188"/>
            <a:ext cx="4395027" cy="2013721"/>
          </a:xfrm>
          <a:custGeom>
            <a:avLst/>
            <a:gdLst/>
            <a:ahLst/>
            <a:cxnLst/>
            <a:rect l="l" t="t" r="r" b="b"/>
            <a:pathLst>
              <a:path w="4395027" h="2013721">
                <a:moveTo>
                  <a:pt x="0" y="0"/>
                </a:moveTo>
                <a:lnTo>
                  <a:pt x="4395027" y="0"/>
                </a:lnTo>
                <a:lnTo>
                  <a:pt x="4395027" y="2013721"/>
                </a:lnTo>
                <a:lnTo>
                  <a:pt x="0" y="20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7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569">
            <a:off x="11271588" y="1380872"/>
            <a:ext cx="446604" cy="560804"/>
          </a:xfrm>
          <a:custGeom>
            <a:avLst/>
            <a:gdLst/>
            <a:ahLst/>
            <a:cxnLst/>
            <a:rect l="l" t="t" r="r" b="b"/>
            <a:pathLst>
              <a:path w="446604" h="560804">
                <a:moveTo>
                  <a:pt x="0" y="0"/>
                </a:moveTo>
                <a:lnTo>
                  <a:pt x="446604" y="0"/>
                </a:lnTo>
                <a:lnTo>
                  <a:pt x="446604" y="560804"/>
                </a:lnTo>
                <a:lnTo>
                  <a:pt x="0" y="5608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920840" y="2183562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0273" y="5943265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53400" y="571501"/>
            <a:ext cx="9889654" cy="9715500"/>
          </a:xfrm>
          <a:custGeom>
            <a:avLst/>
            <a:gdLst/>
            <a:ahLst/>
            <a:cxnLst/>
            <a:rect l="l" t="t" r="r" b="b"/>
            <a:pathLst>
              <a:path w="9813454" h="8292369">
                <a:moveTo>
                  <a:pt x="0" y="0"/>
                </a:moveTo>
                <a:lnTo>
                  <a:pt x="9813454" y="0"/>
                </a:lnTo>
                <a:lnTo>
                  <a:pt x="9813454" y="8292369"/>
                </a:lnTo>
                <a:lnTo>
                  <a:pt x="0" y="829236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01000" y="2781300"/>
            <a:ext cx="9468129" cy="656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4305" lvl="1" indent="-497153" algn="ctr">
              <a:lnSpc>
                <a:spcPts val="6447"/>
              </a:lnSpc>
              <a:buFont typeface="Arial"/>
              <a:buChar char="•"/>
            </a:pP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Deneyip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başaramama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ctr">
              <a:lnSpc>
                <a:spcPts val="6447"/>
              </a:lnSpc>
            </a:pP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endişesi</a:t>
            </a:r>
            <a:endParaRPr lang="en-US" sz="4605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6447"/>
              </a:lnSpc>
            </a:pPr>
            <a:r>
              <a:rPr lang="en-US" sz="4605" dirty="0">
                <a:solidFill>
                  <a:srgbClr val="494949"/>
                </a:solidFill>
                <a:latin typeface="Quicksand Medium"/>
              </a:rPr>
              <a:t> (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Öğrenilmiş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çaresizlik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)</a:t>
            </a:r>
          </a:p>
          <a:p>
            <a:pPr algn="ctr">
              <a:lnSpc>
                <a:spcPts val="6447"/>
              </a:lnSpc>
            </a:pPr>
            <a:endParaRPr dirty="0"/>
          </a:p>
          <a:p>
            <a:pPr marL="994305" lvl="1" indent="-497153" algn="ctr">
              <a:lnSpc>
                <a:spcPts val="6447"/>
              </a:lnSpc>
              <a:buFont typeface="Arial"/>
              <a:buChar char="•"/>
            </a:pP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Kendimizi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zayıf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ve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yetersiz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hissetme</a:t>
            </a:r>
            <a:r>
              <a:rPr lang="en-US" sz="4605" dirty="0" smtClean="0">
                <a:solidFill>
                  <a:srgbClr val="494949"/>
                </a:solidFill>
                <a:latin typeface="Quicksand Medium"/>
              </a:rPr>
              <a:t>,</a:t>
            </a:r>
            <a:endParaRPr lang="tr-TR" sz="4605" dirty="0" smtClean="0">
              <a:solidFill>
                <a:srgbClr val="494949"/>
              </a:solidFill>
              <a:latin typeface="Quicksand Medium"/>
            </a:endParaRPr>
          </a:p>
          <a:p>
            <a:pPr marL="994305" lvl="1" indent="-497153" algn="ctr">
              <a:lnSpc>
                <a:spcPts val="6447"/>
              </a:lnSpc>
            </a:pPr>
            <a:endParaRPr lang="en-US" sz="4605" dirty="0">
              <a:solidFill>
                <a:srgbClr val="494949"/>
              </a:solidFill>
              <a:latin typeface="Quicksand Medium"/>
            </a:endParaRPr>
          </a:p>
          <a:p>
            <a:pPr marL="994305" lvl="1" indent="-497153" algn="ctr">
              <a:lnSpc>
                <a:spcPts val="6447"/>
              </a:lnSpc>
              <a:buFont typeface="Arial"/>
              <a:buChar char="•"/>
            </a:pP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Değişim</a:t>
            </a:r>
            <a:r>
              <a:rPr lang="en-US" sz="4605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605" dirty="0" err="1">
                <a:solidFill>
                  <a:srgbClr val="494949"/>
                </a:solidFill>
                <a:latin typeface="Quicksand Medium"/>
              </a:rPr>
              <a:t>korkusu</a:t>
            </a:r>
            <a:endParaRPr lang="en-US" sz="4605" dirty="0">
              <a:solidFill>
                <a:srgbClr val="494949"/>
              </a:solidFill>
              <a:latin typeface="Quicksand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25169" y="1019175"/>
            <a:ext cx="7980711" cy="481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10"/>
              </a:lnSpc>
            </a:pPr>
            <a:r>
              <a:rPr lang="en-US" sz="7925">
                <a:solidFill>
                  <a:srgbClr val="494949"/>
                </a:solidFill>
                <a:latin typeface="Gloria Hallelujah"/>
              </a:rPr>
              <a:t>Değişimin</a:t>
            </a:r>
          </a:p>
          <a:p>
            <a:pPr>
              <a:lnSpc>
                <a:spcPts val="9510"/>
              </a:lnSpc>
            </a:pPr>
            <a:r>
              <a:rPr lang="en-US" sz="7925">
                <a:solidFill>
                  <a:srgbClr val="494949"/>
                </a:solidFill>
                <a:latin typeface="Gloria Hallelujah"/>
              </a:rPr>
              <a:t> önündeki engeller</a:t>
            </a:r>
          </a:p>
          <a:p>
            <a:pPr>
              <a:lnSpc>
                <a:spcPts val="9510"/>
              </a:lnSpc>
            </a:pPr>
            <a:endParaRPr/>
          </a:p>
        </p:txBody>
      </p:sp>
      <p:grpSp>
        <p:nvGrpSpPr>
          <p:cNvPr id="12" name="Group 4"/>
          <p:cNvGrpSpPr/>
          <p:nvPr/>
        </p:nvGrpSpPr>
        <p:grpSpPr>
          <a:xfrm>
            <a:off x="-381000" y="4686300"/>
            <a:ext cx="10541723" cy="5768115"/>
            <a:chOff x="3940545" y="2339689"/>
            <a:chExt cx="15231358" cy="10709828"/>
          </a:xfrm>
        </p:grpSpPr>
        <p:sp>
          <p:nvSpPr>
            <p:cNvPr id="13" name="Freeform 5"/>
            <p:cNvSpPr/>
            <p:nvPr/>
          </p:nvSpPr>
          <p:spPr>
            <a:xfrm rot="533181">
              <a:off x="3940545" y="2339689"/>
              <a:ext cx="15231358" cy="10709828"/>
            </a:xfrm>
            <a:custGeom>
              <a:avLst/>
              <a:gdLst/>
              <a:ahLst/>
              <a:cxnLst/>
              <a:rect l="l" t="t" r="r" b="b"/>
              <a:pathLst>
                <a:path w="15231357" h="12809730">
                  <a:moveTo>
                    <a:pt x="0" y="0"/>
                  </a:moveTo>
                  <a:lnTo>
                    <a:pt x="15231357" y="0"/>
                  </a:lnTo>
                  <a:lnTo>
                    <a:pt x="15231357" y="12809730"/>
                  </a:lnTo>
                  <a:lnTo>
                    <a:pt x="0" y="128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6"/>
            <p:cNvSpPr/>
            <p:nvPr/>
          </p:nvSpPr>
          <p:spPr>
            <a:xfrm flipH="1">
              <a:off x="8893183" y="2448497"/>
              <a:ext cx="5937713" cy="5916121"/>
            </a:xfrm>
            <a:custGeom>
              <a:avLst/>
              <a:gdLst/>
              <a:ahLst/>
              <a:cxnLst/>
              <a:rect l="l" t="t" r="r" b="b"/>
              <a:pathLst>
                <a:path w="5937712" h="5916121">
                  <a:moveTo>
                    <a:pt x="5937712" y="0"/>
                  </a:moveTo>
                  <a:lnTo>
                    <a:pt x="0" y="0"/>
                  </a:lnTo>
                  <a:lnTo>
                    <a:pt x="0" y="5916121"/>
                  </a:lnTo>
                  <a:lnTo>
                    <a:pt x="5937712" y="5916121"/>
                  </a:lnTo>
                  <a:lnTo>
                    <a:pt x="5937712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364436" y="2089112"/>
            <a:ext cx="7106706" cy="6894357"/>
            <a:chOff x="0" y="0"/>
            <a:chExt cx="6350000" cy="6160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1540" b="-154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30569">
            <a:off x="9837166" y="238629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6218" y="1196851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65668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490359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89597" y="455792"/>
            <a:ext cx="8286258" cy="9375415"/>
            <a:chOff x="0" y="0"/>
            <a:chExt cx="11048344" cy="12500553"/>
          </a:xfrm>
        </p:grpSpPr>
        <p:sp>
          <p:nvSpPr>
            <p:cNvPr id="9" name="TextBox 9"/>
            <p:cNvSpPr txBox="1"/>
            <p:nvPr/>
          </p:nvSpPr>
          <p:spPr>
            <a:xfrm>
              <a:off x="1314850" y="2150266"/>
              <a:ext cx="8418644" cy="10352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Bir arsada veya çayırda sürekli yürüdüğümüzde bir patika oluşur ve zaman içerisinde yürünmeye devam edildikçe o patika iyice açılır, belirginleşir, daha rahat yürünür hale gelir. </a:t>
              </a:r>
            </a:p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494949"/>
                  </a:solidFill>
                  <a:latin typeface="Quicksand Medium"/>
                </a:rPr>
                <a:t>Benzer şekilde bir davranışı sık yaptığımızda, beyindeki nöral ağlar daha çabuk aktive olur ve bir süre sonra davranış neredeyse otomatikleşir.</a:t>
              </a:r>
            </a:p>
            <a:p>
              <a:pPr algn="ctr">
                <a:lnSpc>
                  <a:spcPts val="476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240"/>
              <a:ext cx="11048344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494949"/>
                  </a:solidFill>
                  <a:latin typeface="Gloria Hallelujah"/>
                </a:rPr>
                <a:t>Patikalar...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60553" y="4653627"/>
            <a:ext cx="2938455" cy="4988118"/>
          </a:xfrm>
          <a:custGeom>
            <a:avLst/>
            <a:gdLst/>
            <a:ahLst/>
            <a:cxnLst/>
            <a:rect l="l" t="t" r="r" b="b"/>
            <a:pathLst>
              <a:path w="2938455" h="4988118">
                <a:moveTo>
                  <a:pt x="0" y="0"/>
                </a:moveTo>
                <a:lnTo>
                  <a:pt x="2938455" y="0"/>
                </a:lnTo>
                <a:lnTo>
                  <a:pt x="2938455" y="4988118"/>
                </a:lnTo>
                <a:lnTo>
                  <a:pt x="0" y="498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5478" y="4006465"/>
            <a:ext cx="2735672" cy="5635280"/>
          </a:xfrm>
          <a:custGeom>
            <a:avLst/>
            <a:gdLst/>
            <a:ahLst/>
            <a:cxnLst/>
            <a:rect l="l" t="t" r="r" b="b"/>
            <a:pathLst>
              <a:path w="2735672" h="5635280">
                <a:moveTo>
                  <a:pt x="0" y="0"/>
                </a:moveTo>
                <a:lnTo>
                  <a:pt x="2735673" y="0"/>
                </a:lnTo>
                <a:lnTo>
                  <a:pt x="2735673" y="5635280"/>
                </a:lnTo>
                <a:lnTo>
                  <a:pt x="0" y="563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70352" y="1293356"/>
            <a:ext cx="11690201" cy="6230634"/>
            <a:chOff x="0" y="0"/>
            <a:chExt cx="15586935" cy="8307512"/>
          </a:xfrm>
        </p:grpSpPr>
        <p:sp>
          <p:nvSpPr>
            <p:cNvPr id="5" name="TextBox 5"/>
            <p:cNvSpPr txBox="1"/>
            <p:nvPr/>
          </p:nvSpPr>
          <p:spPr>
            <a:xfrm>
              <a:off x="0" y="3747110"/>
              <a:ext cx="15586935" cy="4561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76"/>
                </a:lnSpc>
              </a:pPr>
              <a:r>
                <a:rPr lang="en-US" sz="3268">
                  <a:solidFill>
                    <a:srgbClr val="494949"/>
                  </a:solidFill>
                  <a:latin typeface="Quicksand Medium"/>
                </a:rPr>
                <a:t>Bu bahanelerin doğruluğuna kendimizi inandırmak bizi rahatlatsa da gerçekte dert ettiğimiz ve memnun olmadığımız pek çok davranışımızı değiştirmemizin önünde engel oluşturuyor.</a:t>
              </a:r>
            </a:p>
            <a:p>
              <a:pPr algn="ctr">
                <a:lnSpc>
                  <a:spcPts val="4576"/>
                </a:lnSpc>
              </a:pPr>
              <a:r>
                <a:rPr lang="en-US" sz="3268">
                  <a:solidFill>
                    <a:srgbClr val="494949"/>
                  </a:solidFill>
                  <a:latin typeface="Quicksand Medium"/>
                </a:rPr>
                <a:t>Bu bahanelerden biri artık değişmeyeceğimize dair inanç</a:t>
              </a:r>
            </a:p>
            <a:p>
              <a:pPr algn="ctr">
                <a:lnSpc>
                  <a:spcPts val="4576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49308"/>
              <a:ext cx="15586935" cy="419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77"/>
                </a:lnSpc>
              </a:pPr>
              <a:r>
                <a:rPr lang="en-US" sz="6897">
                  <a:solidFill>
                    <a:srgbClr val="5E17EB"/>
                  </a:solidFill>
                  <a:latin typeface="Gloria Hallelujah"/>
                </a:rPr>
                <a:t>Huylu huyundan vazgeçmez</a:t>
              </a:r>
            </a:p>
            <a:p>
              <a:pPr algn="ctr">
                <a:lnSpc>
                  <a:spcPts val="8277"/>
                </a:lnSpc>
              </a:pPr>
              <a:r>
                <a:rPr lang="en-US" sz="6897">
                  <a:solidFill>
                    <a:srgbClr val="5E17EB"/>
                  </a:solidFill>
                  <a:latin typeface="Gloria Hallelujah"/>
                </a:rPr>
                <a:t>7sinde neyse 70’inde de o”</a:t>
              </a:r>
            </a:p>
            <a:p>
              <a:pPr algn="ctr">
                <a:lnSpc>
                  <a:spcPts val="827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30569">
            <a:off x="15791321" y="60369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8600" y="2247900"/>
            <a:ext cx="2596898" cy="1189851"/>
          </a:xfrm>
          <a:custGeom>
            <a:avLst/>
            <a:gdLst/>
            <a:ahLst/>
            <a:cxnLst/>
            <a:rect l="l" t="t" r="r" b="b"/>
            <a:pathLst>
              <a:path w="2596898" h="1189851">
                <a:moveTo>
                  <a:pt x="0" y="0"/>
                </a:moveTo>
                <a:lnTo>
                  <a:pt x="2596898" y="0"/>
                </a:lnTo>
                <a:lnTo>
                  <a:pt x="2596898" y="1189851"/>
                </a:lnTo>
                <a:lnTo>
                  <a:pt x="0" y="11898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6600" y="171450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1189146" y="874111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30569">
            <a:off x="13922322" y="687108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4030388" y="803951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8146" y="2803005"/>
            <a:ext cx="11751913" cy="5042387"/>
            <a:chOff x="0" y="0"/>
            <a:chExt cx="15669217" cy="6723183"/>
          </a:xfrm>
        </p:grpSpPr>
        <p:sp>
          <p:nvSpPr>
            <p:cNvPr id="4" name="TextBox 4"/>
            <p:cNvSpPr txBox="1"/>
            <p:nvPr/>
          </p:nvSpPr>
          <p:spPr>
            <a:xfrm>
              <a:off x="1252161" y="-897830"/>
              <a:ext cx="13164895" cy="7622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2"/>
                </a:lnSpc>
              </a:pPr>
              <a:endParaRPr/>
            </a:p>
            <a:p>
              <a:pPr algn="ctr">
                <a:lnSpc>
                  <a:spcPts val="5082"/>
                </a:lnSpc>
              </a:pPr>
              <a:endParaRPr/>
            </a:p>
            <a:p>
              <a:pPr algn="ctr">
                <a:lnSpc>
                  <a:spcPts val="5082"/>
                </a:lnSpc>
              </a:pPr>
              <a:endParaRPr/>
            </a:p>
            <a:p>
              <a:pPr algn="ctr">
                <a:lnSpc>
                  <a:spcPts val="5082"/>
                </a:lnSpc>
              </a:pPr>
              <a:r>
                <a:rPr lang="en-US" sz="3630">
                  <a:solidFill>
                    <a:srgbClr val="494949"/>
                  </a:solidFill>
                  <a:latin typeface="Quicksand Medium"/>
                </a:rPr>
                <a:t>Dunedin Çalışma’sında çok sayıda insanı 40 yıl takip ederek değişimin mümkün olduğunun kanıtlarını ortaya koyuyor.</a:t>
              </a:r>
            </a:p>
            <a:p>
              <a:pPr algn="ctr">
                <a:lnSpc>
                  <a:spcPts val="5082"/>
                </a:lnSpc>
              </a:pPr>
              <a:r>
                <a:rPr lang="en-US" sz="3630">
                  <a:solidFill>
                    <a:srgbClr val="494949"/>
                  </a:solidFill>
                  <a:latin typeface="Quicksand"/>
                </a:rPr>
                <a:t>*</a:t>
              </a:r>
              <a:r>
                <a:rPr lang="en-US" sz="3630">
                  <a:solidFill>
                    <a:srgbClr val="494949"/>
                  </a:solidFill>
                  <a:latin typeface="Quicksand Medium"/>
                </a:rPr>
                <a:t>Bireysel çaba,</a:t>
              </a:r>
            </a:p>
            <a:p>
              <a:pPr algn="ctr">
                <a:lnSpc>
                  <a:spcPts val="5082"/>
                </a:lnSpc>
              </a:pPr>
              <a:r>
                <a:rPr lang="en-US" sz="3630">
                  <a:solidFill>
                    <a:srgbClr val="494949"/>
                  </a:solidFill>
                  <a:latin typeface="Quicksand"/>
                </a:rPr>
                <a:t>*</a:t>
              </a:r>
              <a:r>
                <a:rPr lang="en-US" sz="3630">
                  <a:solidFill>
                    <a:srgbClr val="494949"/>
                  </a:solidFill>
                  <a:latin typeface="Quicksand Medium"/>
                </a:rPr>
                <a:t>Davranışsal iklim.</a:t>
              </a:r>
            </a:p>
            <a:p>
              <a:pPr algn="ctr">
                <a:lnSpc>
                  <a:spcPts val="5082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15834"/>
              <a:ext cx="15669217" cy="3416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90"/>
                </a:lnSpc>
              </a:pPr>
              <a:endParaRPr/>
            </a:p>
            <a:p>
              <a:pPr algn="ctr">
                <a:lnSpc>
                  <a:spcPts val="6790"/>
                </a:lnSpc>
              </a:pPr>
              <a:r>
                <a:rPr lang="en-US" sz="5658">
                  <a:solidFill>
                    <a:srgbClr val="494949"/>
                  </a:solidFill>
                  <a:latin typeface="Gloria Hallelujah"/>
                </a:rPr>
                <a:t>İstediğimizde değişebiliyoruz</a:t>
              </a:r>
            </a:p>
            <a:p>
              <a:pPr algn="ctr">
                <a:lnSpc>
                  <a:spcPts val="679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602" y="3429466"/>
            <a:ext cx="4440512" cy="5828834"/>
          </a:xfrm>
          <a:custGeom>
            <a:avLst/>
            <a:gdLst/>
            <a:ahLst/>
            <a:cxnLst/>
            <a:rect l="l" t="t" r="r" b="b"/>
            <a:pathLst>
              <a:path w="4440512" h="5828834">
                <a:moveTo>
                  <a:pt x="0" y="0"/>
                </a:moveTo>
                <a:lnTo>
                  <a:pt x="4440511" y="0"/>
                </a:lnTo>
                <a:lnTo>
                  <a:pt x="4440511" y="5828834"/>
                </a:lnTo>
                <a:lnTo>
                  <a:pt x="0" y="58288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6584" y="1028700"/>
            <a:ext cx="796826" cy="869552"/>
          </a:xfrm>
          <a:custGeom>
            <a:avLst/>
            <a:gdLst/>
            <a:ahLst/>
            <a:cxnLst/>
            <a:rect l="l" t="t" r="r" b="b"/>
            <a:pathLst>
              <a:path w="796826" h="869552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0569">
            <a:off x="16801079" y="472198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5722">
            <a:off x="15761505" y="81760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35089" y="9635968"/>
            <a:ext cx="841010" cy="917769"/>
          </a:xfrm>
          <a:custGeom>
            <a:avLst/>
            <a:gdLst/>
            <a:ahLst/>
            <a:cxnLst/>
            <a:rect l="l" t="t" r="r" b="b"/>
            <a:pathLst>
              <a:path w="841010" h="917769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4697362" y="-226086"/>
            <a:ext cx="605539" cy="760380"/>
          </a:xfrm>
          <a:custGeom>
            <a:avLst/>
            <a:gdLst/>
            <a:ahLst/>
            <a:cxnLst/>
            <a:rect l="l" t="t" r="r" b="b"/>
            <a:pathLst>
              <a:path w="605539" h="760380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4870353" y="9575918"/>
            <a:ext cx="712118" cy="894212"/>
          </a:xfrm>
          <a:custGeom>
            <a:avLst/>
            <a:gdLst/>
            <a:ahLst/>
            <a:cxnLst/>
            <a:rect l="l" t="t" r="r" b="b"/>
            <a:pathLst>
              <a:path w="712118" h="894212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9237698" y="-117236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5722">
            <a:off x="-80808" y="379116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000132" y="1153934"/>
            <a:ext cx="8667677" cy="653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3"/>
              </a:lnSpc>
            </a:pPr>
            <a:endParaRPr dirty="0"/>
          </a:p>
          <a:p>
            <a:pPr algn="ctr">
              <a:lnSpc>
                <a:spcPts val="5713"/>
              </a:lnSpc>
            </a:pPr>
            <a:endParaRPr dirty="0"/>
          </a:p>
          <a:p>
            <a:pPr algn="ctr">
              <a:lnSpc>
                <a:spcPts val="5713"/>
              </a:lnSpc>
            </a:pPr>
            <a:r>
              <a:rPr lang="en-US" sz="5194" dirty="0">
                <a:solidFill>
                  <a:srgbClr val="494949"/>
                </a:solidFill>
                <a:latin typeface="Gloria Hallelujah"/>
              </a:rPr>
              <a:t>“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İyi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bir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insanın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nasıl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olması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gerektiği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hakkında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konuşarak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daha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fazla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zaman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harcama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, </a:t>
            </a:r>
          </a:p>
          <a:p>
            <a:pPr algn="ctr">
              <a:lnSpc>
                <a:spcPts val="5713"/>
              </a:lnSpc>
            </a:pP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öyle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biri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194" dirty="0" err="1">
                <a:solidFill>
                  <a:srgbClr val="494949"/>
                </a:solidFill>
                <a:latin typeface="Gloria Hallelujah"/>
              </a:rPr>
              <a:t>ol</a:t>
            </a:r>
            <a:r>
              <a:rPr lang="en-US" sz="5194" dirty="0">
                <a:solidFill>
                  <a:srgbClr val="494949"/>
                </a:solidFill>
                <a:latin typeface="Gloria Hallelujah"/>
              </a:rPr>
              <a:t>.”</a:t>
            </a:r>
          </a:p>
          <a:p>
            <a:pPr algn="ctr">
              <a:lnSpc>
                <a:spcPts val="5713"/>
              </a:lnSpc>
            </a:pPr>
            <a:r>
              <a:rPr lang="en-US" sz="5194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tr-TR" sz="5194" dirty="0" smtClean="0">
                <a:solidFill>
                  <a:srgbClr val="494949"/>
                </a:solidFill>
                <a:latin typeface="Gloria Hallelujah"/>
              </a:rPr>
              <a:t>(</a:t>
            </a:r>
            <a:r>
              <a:rPr lang="en-US" sz="5194" dirty="0" smtClean="0">
                <a:solidFill>
                  <a:srgbClr val="494949"/>
                </a:solidFill>
                <a:latin typeface="Gloria Hallelujah"/>
              </a:rPr>
              <a:t>Marcus </a:t>
            </a:r>
            <a:r>
              <a:rPr lang="en-US" sz="5194" dirty="0" err="1" smtClean="0">
                <a:solidFill>
                  <a:srgbClr val="494949"/>
                </a:solidFill>
                <a:latin typeface="Gloria Hallelujah"/>
              </a:rPr>
              <a:t>aurelıus</a:t>
            </a:r>
            <a:r>
              <a:rPr lang="tr-TR" sz="5194" dirty="0" smtClean="0">
                <a:solidFill>
                  <a:srgbClr val="494949"/>
                </a:solidFill>
                <a:latin typeface="Gloria Hallelujah"/>
              </a:rPr>
              <a:t>)</a:t>
            </a:r>
            <a:endParaRPr lang="en-US" sz="5194" dirty="0">
              <a:solidFill>
                <a:srgbClr val="494949"/>
              </a:solidFill>
              <a:latin typeface="Gloria Hallelujah"/>
            </a:endParaRPr>
          </a:p>
          <a:p>
            <a:pPr algn="ctr">
              <a:lnSpc>
                <a:spcPts val="5713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353052" y="2339322"/>
            <a:ext cx="7106706" cy="6894357"/>
            <a:chOff x="0" y="0"/>
            <a:chExt cx="6350000" cy="6160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160262"/>
            </a:xfrm>
            <a:custGeom>
              <a:avLst/>
              <a:gdLst/>
              <a:ahLst/>
              <a:cxnLst/>
              <a:rect l="l" t="t" r="r" b="b"/>
              <a:pathLst>
                <a:path w="6350000" h="6160262">
                  <a:moveTo>
                    <a:pt x="6237986" y="4073525"/>
                  </a:moveTo>
                  <a:cubicBezTo>
                    <a:pt x="6237986" y="4870450"/>
                    <a:pt x="5634228" y="5516499"/>
                    <a:pt x="4889373" y="5516499"/>
                  </a:cubicBezTo>
                  <a:cubicBezTo>
                    <a:pt x="4595622" y="5516499"/>
                    <a:pt x="4323842" y="5415915"/>
                    <a:pt x="4102354" y="5245354"/>
                  </a:cubicBezTo>
                  <a:cubicBezTo>
                    <a:pt x="3838448" y="5788914"/>
                    <a:pt x="3307461" y="6160262"/>
                    <a:pt x="2695321" y="6160262"/>
                  </a:cubicBezTo>
                  <a:cubicBezTo>
                    <a:pt x="1820164" y="6160262"/>
                    <a:pt x="1110742" y="5401183"/>
                    <a:pt x="1110742" y="4464812"/>
                  </a:cubicBezTo>
                  <a:cubicBezTo>
                    <a:pt x="1110742" y="4411853"/>
                    <a:pt x="1113155" y="4359402"/>
                    <a:pt x="1117600" y="4307713"/>
                  </a:cubicBezTo>
                  <a:cubicBezTo>
                    <a:pt x="482854" y="4190492"/>
                    <a:pt x="0" y="3598545"/>
                    <a:pt x="0" y="2885948"/>
                  </a:cubicBezTo>
                  <a:cubicBezTo>
                    <a:pt x="0" y="2089023"/>
                    <a:pt x="603758" y="1442974"/>
                    <a:pt x="1348613" y="1442974"/>
                  </a:cubicBezTo>
                  <a:cubicBezTo>
                    <a:pt x="1348613" y="646049"/>
                    <a:pt x="1952371" y="0"/>
                    <a:pt x="2697226" y="0"/>
                  </a:cubicBezTo>
                  <a:cubicBezTo>
                    <a:pt x="3086100" y="0"/>
                    <a:pt x="3436366" y="176149"/>
                    <a:pt x="3682492" y="457835"/>
                  </a:cubicBezTo>
                  <a:cubicBezTo>
                    <a:pt x="3965829" y="173863"/>
                    <a:pt x="4346575" y="0"/>
                    <a:pt x="4765421" y="0"/>
                  </a:cubicBezTo>
                  <a:cubicBezTo>
                    <a:pt x="5640578" y="0"/>
                    <a:pt x="6350000" y="759079"/>
                    <a:pt x="6350000" y="1695450"/>
                  </a:cubicBezTo>
                  <a:cubicBezTo>
                    <a:pt x="6350000" y="2216785"/>
                    <a:pt x="6130036" y="2683002"/>
                    <a:pt x="5784088" y="2994025"/>
                  </a:cubicBezTo>
                  <a:cubicBezTo>
                    <a:pt x="6062472" y="3258312"/>
                    <a:pt x="6237986" y="3644011"/>
                    <a:pt x="6237986" y="4073525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2365" r="-2236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30569">
            <a:off x="9837166" y="238629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6218" y="1196851"/>
            <a:ext cx="3233311" cy="1481444"/>
          </a:xfrm>
          <a:custGeom>
            <a:avLst/>
            <a:gdLst/>
            <a:ahLst/>
            <a:cxnLst/>
            <a:rect l="l" t="t" r="r" b="b"/>
            <a:pathLst>
              <a:path w="3233311" h="1481444">
                <a:moveTo>
                  <a:pt x="0" y="0"/>
                </a:moveTo>
                <a:lnTo>
                  <a:pt x="3233311" y="0"/>
                </a:lnTo>
                <a:lnTo>
                  <a:pt x="3233311" y="1481444"/>
                </a:lnTo>
                <a:lnTo>
                  <a:pt x="0" y="148144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656682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6" y="0"/>
                </a:lnTo>
                <a:lnTo>
                  <a:pt x="3081956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569">
            <a:off x="16521069" y="490359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2731" y="670881"/>
            <a:ext cx="6611948" cy="931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endParaRPr/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494949"/>
                </a:solidFill>
                <a:latin typeface="Gloria Hallelujah"/>
              </a:rPr>
              <a:t>Hedefi 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494949"/>
                </a:solidFill>
                <a:latin typeface="Gloria Hallelujah"/>
              </a:rPr>
              <a:t>tam 12 den vurmak isteyen </a:t>
            </a:r>
          </a:p>
          <a:p>
            <a:pPr algn="ctr">
              <a:lnSpc>
                <a:spcPts val="12719"/>
              </a:lnSpc>
            </a:pPr>
            <a:r>
              <a:rPr lang="en-US" sz="10599">
                <a:solidFill>
                  <a:srgbClr val="494949"/>
                </a:solidFill>
                <a:latin typeface="Gloria Hallelujah"/>
              </a:rPr>
              <a:t>OKÇU</a:t>
            </a:r>
          </a:p>
          <a:p>
            <a:pPr algn="ctr">
              <a:lnSpc>
                <a:spcPts val="1271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43136" y="2367519"/>
            <a:ext cx="12346412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Okçu eğitimi alır,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gereken çalışmayı yerine getirir,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malzemelerini özenle seçerek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elinden gelenin en iyisini yapar.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Peki tüm bunlar oku atacağı gün geldiğinde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kişinin hedefini on ikiden vuracağı anlamına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gelir mi?</a:t>
            </a:r>
          </a:p>
          <a:p>
            <a:pPr algn="ctr">
              <a:lnSpc>
                <a:spcPts val="4760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925655" y="6838012"/>
            <a:ext cx="2436690" cy="1766600"/>
          </a:xfrm>
          <a:custGeom>
            <a:avLst/>
            <a:gdLst/>
            <a:ahLst/>
            <a:cxnLst/>
            <a:rect l="l" t="t" r="r" b="b"/>
            <a:pathLst>
              <a:path w="2436690" h="1766600">
                <a:moveTo>
                  <a:pt x="0" y="0"/>
                </a:moveTo>
                <a:lnTo>
                  <a:pt x="2436690" y="0"/>
                </a:lnTo>
                <a:lnTo>
                  <a:pt x="2436690" y="1766600"/>
                </a:lnTo>
                <a:lnTo>
                  <a:pt x="0" y="1766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55376" y="1526248"/>
            <a:ext cx="13151762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494949"/>
                </a:solidFill>
                <a:latin typeface="Gloria Hallelujah"/>
              </a:rPr>
              <a:t> </a:t>
            </a:r>
            <a:r>
              <a:rPr lang="en-US" sz="5599" dirty="0" err="1">
                <a:solidFill>
                  <a:srgbClr val="494949"/>
                </a:solidFill>
                <a:latin typeface="Gloria Hallelujah"/>
              </a:rPr>
              <a:t>Gelmez</a:t>
            </a:r>
            <a:r>
              <a:rPr lang="en-US" sz="5599" dirty="0">
                <a:solidFill>
                  <a:srgbClr val="494949"/>
                </a:solidFill>
                <a:latin typeface="Gloria Hallelujah"/>
              </a:rPr>
              <a:t>.</a:t>
            </a:r>
          </a:p>
          <a:p>
            <a:pPr algn="ctr">
              <a:lnSpc>
                <a:spcPts val="4760"/>
              </a:lnSpc>
            </a:pPr>
            <a:endParaRPr dirty="0"/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Çünkü</a:t>
            </a:r>
            <a:endParaRPr lang="en-US" sz="3400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mesela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o an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çıkan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bir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rüzgar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okun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yönünü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çevirebilir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Sonuç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amaçladığı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gibi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olmasa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ctr">
              <a:lnSpc>
                <a:spcPts val="4760"/>
              </a:lnSpc>
            </a:pPr>
            <a:r>
              <a:rPr lang="tr-TR" sz="3400" dirty="0" err="1" smtClean="0">
                <a:solidFill>
                  <a:srgbClr val="494949"/>
                </a:solidFill>
                <a:latin typeface="Quicksand Medium"/>
              </a:rPr>
              <a:t>O</a:t>
            </a:r>
            <a:r>
              <a:rPr lang="en-US" sz="3400" dirty="0" err="1" smtClean="0">
                <a:solidFill>
                  <a:srgbClr val="494949"/>
                </a:solidFill>
                <a:latin typeface="Quicksand Medium"/>
              </a:rPr>
              <a:t>kçu</a:t>
            </a:r>
            <a:r>
              <a:rPr lang="en-US" sz="3400" dirty="0" smtClean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tr-TR" sz="3400" dirty="0" smtClean="0">
                <a:solidFill>
                  <a:srgbClr val="494949"/>
                </a:solidFill>
                <a:latin typeface="Quicksand Medium"/>
              </a:rPr>
              <a:t> bunu </a:t>
            </a:r>
            <a:r>
              <a:rPr lang="en-US" sz="3400" dirty="0" err="1" smtClean="0">
                <a:solidFill>
                  <a:srgbClr val="494949"/>
                </a:solidFill>
                <a:latin typeface="Quicksand Medium"/>
              </a:rPr>
              <a:t>kabul</a:t>
            </a:r>
            <a:r>
              <a:rPr lang="en-US" sz="3400" dirty="0" smtClean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ederek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yoluna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devam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eder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Çünkü</a:t>
            </a:r>
            <a:endParaRPr lang="en-US" sz="3400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kontrol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edebildiği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alanda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yapması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gerekenleri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zaten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4899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yapmıştır</a:t>
            </a:r>
            <a:r>
              <a:rPr lang="en-US" sz="4899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453621" y="1520289"/>
            <a:ext cx="1506200" cy="1523337"/>
          </a:xfrm>
          <a:custGeom>
            <a:avLst/>
            <a:gdLst/>
            <a:ahLst/>
            <a:cxnLst/>
            <a:rect l="l" t="t" r="r" b="b"/>
            <a:pathLst>
              <a:path w="1506200" h="1523337">
                <a:moveTo>
                  <a:pt x="0" y="0"/>
                </a:moveTo>
                <a:lnTo>
                  <a:pt x="1506200" y="0"/>
                </a:lnTo>
                <a:lnTo>
                  <a:pt x="1506200" y="1523337"/>
                </a:lnTo>
                <a:lnTo>
                  <a:pt x="0" y="1523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48557" y="1292050"/>
            <a:ext cx="5915606" cy="5693771"/>
          </a:xfrm>
          <a:custGeom>
            <a:avLst/>
            <a:gdLst/>
            <a:ahLst/>
            <a:cxnLst/>
            <a:rect l="l" t="t" r="r" b="b"/>
            <a:pathLst>
              <a:path w="5915606" h="5693771">
                <a:moveTo>
                  <a:pt x="0" y="0"/>
                </a:moveTo>
                <a:lnTo>
                  <a:pt x="5915606" y="0"/>
                </a:lnTo>
                <a:lnTo>
                  <a:pt x="5915606" y="5693771"/>
                </a:lnTo>
                <a:lnTo>
                  <a:pt x="0" y="5693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57600" y="1866900"/>
            <a:ext cx="11145974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Rüzgarın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çıkması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onun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elinde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değildir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Kontrolümüzde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ve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olmayanları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fark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etmek</a:t>
            </a:r>
            <a:endParaRPr lang="en-US" sz="3400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ve</a:t>
            </a:r>
            <a:endParaRPr lang="en-US" sz="3400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kontrolümüzde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olanlar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için</a:t>
            </a:r>
            <a:endParaRPr lang="en-US" sz="3400" dirty="0">
              <a:solidFill>
                <a:srgbClr val="494949"/>
              </a:solidFill>
              <a:latin typeface="Quicksand Medium"/>
            </a:endParaRPr>
          </a:p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elimizden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geleni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yaptıktan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sonra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kendimizi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  <a:latin typeface="Quicksand Medium"/>
              </a:rPr>
              <a:t>,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chemeClr val="accent5">
                    <a:lumMod val="75000"/>
                  </a:schemeClr>
                </a:solidFill>
                <a:latin typeface="Quicksand Medium"/>
              </a:rPr>
              <a:t>dikkatimizi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Quicksand Medium"/>
              </a:rPr>
              <a:t>,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chemeClr val="accent4">
                    <a:lumMod val="75000"/>
                  </a:schemeClr>
                </a:solidFill>
                <a:latin typeface="Quicksand Medium"/>
              </a:rPr>
              <a:t>duygularımızı</a:t>
            </a:r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Quicksand Medium"/>
              </a:rPr>
              <a:t>,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düşünce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ve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davranışlarımızı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Quicksand Medium"/>
              </a:rPr>
              <a:t> </a:t>
            </a:r>
            <a:endParaRPr lang="tr-TR" sz="3400" dirty="0" smtClean="0">
              <a:solidFill>
                <a:schemeClr val="accent2">
                  <a:lumMod val="75000"/>
                </a:schemeClr>
              </a:solidFill>
              <a:latin typeface="Quicksand Medium"/>
            </a:endParaRPr>
          </a:p>
          <a:p>
            <a:pPr algn="ctr">
              <a:lnSpc>
                <a:spcPts val="4760"/>
              </a:lnSpc>
            </a:pPr>
            <a:r>
              <a:rPr lang="en-US" sz="3400" dirty="0" err="1" smtClean="0">
                <a:solidFill>
                  <a:srgbClr val="494949"/>
                </a:solidFill>
                <a:latin typeface="Quicksand Medium"/>
              </a:rPr>
              <a:t>kontrol</a:t>
            </a:r>
            <a:r>
              <a:rPr lang="en-US" sz="3400" dirty="0" smtClean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eder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; </a:t>
            </a:r>
          </a:p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sonucu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hayata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emanet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 </a:t>
            </a:r>
            <a:r>
              <a:rPr lang="en-US" sz="3400" dirty="0" err="1">
                <a:solidFill>
                  <a:srgbClr val="494949"/>
                </a:solidFill>
                <a:latin typeface="Quicksand Medium"/>
              </a:rPr>
              <a:t>ederiz</a:t>
            </a:r>
            <a:r>
              <a:rPr lang="en-US" sz="3400" dirty="0">
                <a:solidFill>
                  <a:srgbClr val="494949"/>
                </a:solidFill>
                <a:latin typeface="Quicksand Medium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5166538" y="-33995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7425474" y="9757659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0569">
            <a:off x="10381355" y="-320674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39173" y="9710682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331443" y="4251646"/>
            <a:ext cx="2316505" cy="1783709"/>
          </a:xfrm>
          <a:custGeom>
            <a:avLst/>
            <a:gdLst/>
            <a:ahLst/>
            <a:cxnLst/>
            <a:rect l="l" t="t" r="r" b="b"/>
            <a:pathLst>
              <a:path w="2316505" h="1783709">
                <a:moveTo>
                  <a:pt x="0" y="0"/>
                </a:moveTo>
                <a:lnTo>
                  <a:pt x="2316505" y="0"/>
                </a:lnTo>
                <a:lnTo>
                  <a:pt x="2316505" y="1783708"/>
                </a:lnTo>
                <a:lnTo>
                  <a:pt x="0" y="178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60" r="-60"/>
            </a:stretch>
          </a:blipFill>
        </p:spPr>
      </p:sp>
      <p:sp>
        <p:nvSpPr>
          <p:cNvPr id="3" name="Freeform 3"/>
          <p:cNvSpPr/>
          <p:nvPr/>
        </p:nvSpPr>
        <p:spPr>
          <a:xfrm rot="1213173">
            <a:off x="-824760" y="2313885"/>
            <a:ext cx="3579082" cy="5566378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7637" flipH="1">
            <a:off x="15093668" y="3191912"/>
            <a:ext cx="4026464" cy="7006488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92872" y="1714962"/>
            <a:ext cx="10902255" cy="652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0"/>
              </a:lnSpc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Uçamıyorsan koş;</a:t>
            </a:r>
          </a:p>
          <a:p>
            <a:pPr algn="ctr">
              <a:lnSpc>
                <a:spcPts val="8610"/>
              </a:lnSpc>
              <a:spcBef>
                <a:spcPct val="0"/>
              </a:spcBef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koşamıyorsan yürü; </a:t>
            </a:r>
          </a:p>
          <a:p>
            <a:pPr algn="ctr">
              <a:lnSpc>
                <a:spcPts val="8610"/>
              </a:lnSpc>
              <a:spcBef>
                <a:spcPct val="0"/>
              </a:spcBef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Yürüyemiyorsan sürün</a:t>
            </a:r>
          </a:p>
          <a:p>
            <a:pPr algn="ctr">
              <a:lnSpc>
                <a:spcPts val="8610"/>
              </a:lnSpc>
              <a:spcBef>
                <a:spcPct val="0"/>
              </a:spcBef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 ama ne yaparsan yap , </a:t>
            </a:r>
          </a:p>
          <a:p>
            <a:pPr algn="ctr">
              <a:lnSpc>
                <a:spcPts val="8610"/>
              </a:lnSpc>
              <a:spcBef>
                <a:spcPct val="0"/>
              </a:spcBef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ileri doğru hareket et.” </a:t>
            </a:r>
          </a:p>
          <a:p>
            <a:pPr algn="ctr">
              <a:lnSpc>
                <a:spcPts val="8610"/>
              </a:lnSpc>
              <a:spcBef>
                <a:spcPct val="0"/>
              </a:spcBef>
            </a:pPr>
            <a:r>
              <a:rPr lang="en-US" sz="7175" dirty="0">
                <a:solidFill>
                  <a:srgbClr val="000000"/>
                </a:solidFill>
                <a:latin typeface="Gloria Hallelujah"/>
              </a:rPr>
              <a:t>(Martın Luther King)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826723"/>
            <a:ext cx="3098730" cy="1460277"/>
          </a:xfrm>
          <a:custGeom>
            <a:avLst/>
            <a:gdLst/>
            <a:ahLst/>
            <a:cxnLst/>
            <a:rect l="l" t="t" r="r" b="b"/>
            <a:pathLst>
              <a:path w="3098730" h="1460277">
                <a:moveTo>
                  <a:pt x="0" y="0"/>
                </a:moveTo>
                <a:lnTo>
                  <a:pt x="3098730" y="0"/>
                </a:lnTo>
                <a:lnTo>
                  <a:pt x="3098730" y="1460277"/>
                </a:lnTo>
                <a:lnTo>
                  <a:pt x="0" y="14602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49333" y="867237"/>
            <a:ext cx="6773333" cy="4114800"/>
          </a:xfrm>
          <a:custGeom>
            <a:avLst/>
            <a:gdLst/>
            <a:ahLst/>
            <a:cxnLst/>
            <a:rect l="l" t="t" r="r" b="b"/>
            <a:pathLst>
              <a:path w="6773333" h="4114800">
                <a:moveTo>
                  <a:pt x="0" y="0"/>
                </a:moveTo>
                <a:lnTo>
                  <a:pt x="6773333" y="0"/>
                </a:lnTo>
                <a:lnTo>
                  <a:pt x="6773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alphaModFix amt="7999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876300"/>
            <a:ext cx="382488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Kaynakça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9600" y="1943100"/>
            <a:ext cx="15589378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3643" dirty="0">
                <a:solidFill>
                  <a:srgbClr val="000000"/>
                </a:solidFill>
                <a:latin typeface="Arimo"/>
              </a:rPr>
              <a:t>*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Telgraftan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Tablete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 “ 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Türkiye’nin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 5 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Kuşağına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Bakış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” - </a:t>
            </a:r>
            <a:r>
              <a:rPr lang="en-US" sz="3643" dirty="0" err="1">
                <a:solidFill>
                  <a:srgbClr val="000000"/>
                </a:solidFill>
                <a:latin typeface="Arimo"/>
              </a:rPr>
              <a:t>Evrim</a:t>
            </a:r>
            <a:r>
              <a:rPr lang="en-US" sz="364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KURAN</a:t>
            </a:r>
            <a:endParaRPr lang="tr-TR" sz="3643" dirty="0" smtClean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5100"/>
              </a:lnSpc>
            </a:pP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*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Çocuktan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Yetişkine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Her 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Yaşta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Psikolojik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Sağlamlık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- </a:t>
            </a:r>
            <a:r>
              <a:rPr lang="en-US" sz="3643" dirty="0" err="1" smtClean="0">
                <a:solidFill>
                  <a:srgbClr val="000000"/>
                </a:solidFill>
                <a:latin typeface="Arimo"/>
              </a:rPr>
              <a:t>Ayşe</a:t>
            </a:r>
            <a:r>
              <a:rPr lang="en-US" sz="3643" dirty="0" smtClean="0">
                <a:solidFill>
                  <a:srgbClr val="000000"/>
                </a:solidFill>
                <a:latin typeface="Arimo"/>
              </a:rPr>
              <a:t> Bilge SELÇUK</a:t>
            </a:r>
            <a:endParaRPr lang="tr-TR" sz="3643" dirty="0" smtClean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51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mo"/>
              </a:rPr>
              <a:t>*</a:t>
            </a:r>
            <a:r>
              <a:rPr lang="en-US" sz="4000" dirty="0" err="1" smtClean="0">
                <a:solidFill>
                  <a:srgbClr val="000000"/>
                </a:solidFill>
                <a:latin typeface="Arimo"/>
              </a:rPr>
              <a:t>youtube.com</a:t>
            </a:r>
            <a:r>
              <a:rPr lang="en-US" sz="4000" dirty="0" smtClean="0">
                <a:solidFill>
                  <a:srgbClr val="000000"/>
                </a:solidFill>
                <a:latin typeface="Arimo"/>
              </a:rPr>
              <a:t>/</a:t>
            </a:r>
            <a:r>
              <a:rPr lang="en-US" sz="4000" dirty="0" err="1" smtClean="0">
                <a:solidFill>
                  <a:srgbClr val="000000"/>
                </a:solidFill>
                <a:latin typeface="Arimo"/>
              </a:rPr>
              <a:t>watch?v</a:t>
            </a:r>
            <a:r>
              <a:rPr lang="en-US" sz="4000" dirty="0" smtClean="0">
                <a:solidFill>
                  <a:srgbClr val="000000"/>
                </a:solidFill>
                <a:latin typeface="Arimo"/>
              </a:rPr>
              <a:t>=5il</a:t>
            </a:r>
          </a:p>
          <a:p>
            <a:pPr algn="ctr">
              <a:lnSpc>
                <a:spcPts val="5100"/>
              </a:lnSpc>
            </a:pPr>
            <a:endParaRPr lang="en-US" sz="3643" dirty="0" smtClean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100"/>
              </a:lnSpc>
            </a:pPr>
            <a:endParaRPr lang="en-US" sz="3643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3410" y="576318"/>
            <a:ext cx="14861181" cy="9134363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77469" y="2375855"/>
            <a:ext cx="12333062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Sosyal psikolog Wendy Wood ‘un yaptığı bir dizi deney davranışlarımızın yaklaşık %45 ‘inin alışkanlıkla yaptıklarımızdan oluştuğunu gösteriyor.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 *Evimizde hep aynı koltuğa oturmamız 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*masadaki yerimiz ,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*sabah uyanınca yaptıklarımızın sırası,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*akşam uyumadan önce hazırlanırken yapılan ritüeller işler. Tüm bunları gün içinde üzerinde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4949"/>
                </a:solidFill>
                <a:latin typeface="Quicksand Medium"/>
              </a:rPr>
              <a:t>çokça düşünmeden yaparız. </a:t>
            </a:r>
          </a:p>
          <a:p>
            <a:pPr algn="ctr">
              <a:lnSpc>
                <a:spcPts val="4760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 rot="505722">
            <a:off x="1232000" y="8424554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58897" y="2482665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30569">
            <a:off x="690240" y="569332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203" y="1631023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4177" y="835692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5312768" y="1020710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17573883" y="6227698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05722">
            <a:off x="5139973" y="67633"/>
            <a:ext cx="962819" cy="542680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7605111" y="92290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0569">
            <a:off x="10424511" y="46978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10800" y="9258300"/>
            <a:ext cx="780413" cy="85164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569">
            <a:off x="-109303" y="62329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60553" y="4653627"/>
            <a:ext cx="2938455" cy="4988118"/>
          </a:xfrm>
          <a:custGeom>
            <a:avLst/>
            <a:gdLst/>
            <a:ahLst/>
            <a:cxnLst/>
            <a:rect l="l" t="t" r="r" b="b"/>
            <a:pathLst>
              <a:path w="2938455" h="4988118">
                <a:moveTo>
                  <a:pt x="0" y="0"/>
                </a:moveTo>
                <a:lnTo>
                  <a:pt x="2938455" y="0"/>
                </a:lnTo>
                <a:lnTo>
                  <a:pt x="2938455" y="4988118"/>
                </a:lnTo>
                <a:lnTo>
                  <a:pt x="0" y="498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5478" y="4006465"/>
            <a:ext cx="2735672" cy="5635280"/>
          </a:xfrm>
          <a:custGeom>
            <a:avLst/>
            <a:gdLst/>
            <a:ahLst/>
            <a:cxnLst/>
            <a:rect l="l" t="t" r="r" b="b"/>
            <a:pathLst>
              <a:path w="2735672" h="5635280">
                <a:moveTo>
                  <a:pt x="0" y="0"/>
                </a:moveTo>
                <a:lnTo>
                  <a:pt x="2735673" y="0"/>
                </a:lnTo>
                <a:lnTo>
                  <a:pt x="2735673" y="5635280"/>
                </a:lnTo>
                <a:lnTo>
                  <a:pt x="0" y="563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84945" y="2943165"/>
            <a:ext cx="12075608" cy="435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0"/>
              </a:lnSpc>
            </a:pPr>
            <a:r>
              <a:rPr lang="en-US" sz="7175">
                <a:solidFill>
                  <a:srgbClr val="494949"/>
                </a:solidFill>
                <a:latin typeface="Gloria Hallelujah"/>
              </a:rPr>
              <a:t>“insanın kendini yenmesi,</a:t>
            </a:r>
          </a:p>
          <a:p>
            <a:pPr algn="ctr">
              <a:lnSpc>
                <a:spcPts val="8610"/>
              </a:lnSpc>
            </a:pPr>
            <a:r>
              <a:rPr lang="en-US" sz="7175">
                <a:solidFill>
                  <a:srgbClr val="494949"/>
                </a:solidFill>
                <a:latin typeface="Gloria Hallelujah"/>
              </a:rPr>
              <a:t> en büyük zaferdir.”</a:t>
            </a:r>
          </a:p>
          <a:p>
            <a:pPr algn="ctr">
              <a:lnSpc>
                <a:spcPts val="8610"/>
              </a:lnSpc>
            </a:pPr>
            <a:r>
              <a:rPr lang="en-US" sz="7175">
                <a:solidFill>
                  <a:srgbClr val="494949"/>
                </a:solidFill>
                <a:latin typeface="Gloria Hallelujah"/>
              </a:rPr>
              <a:t>(Platon)</a:t>
            </a:r>
          </a:p>
          <a:p>
            <a:pPr algn="ctr">
              <a:lnSpc>
                <a:spcPts val="8610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 rot="530569">
            <a:off x="15791321" y="60369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3400" y="2628900"/>
            <a:ext cx="2596898" cy="1189851"/>
          </a:xfrm>
          <a:custGeom>
            <a:avLst/>
            <a:gdLst/>
            <a:ahLst/>
            <a:cxnLst/>
            <a:rect l="l" t="t" r="r" b="b"/>
            <a:pathLst>
              <a:path w="2596898" h="1189851">
                <a:moveTo>
                  <a:pt x="0" y="0"/>
                </a:moveTo>
                <a:lnTo>
                  <a:pt x="2596898" y="0"/>
                </a:lnTo>
                <a:lnTo>
                  <a:pt x="2596898" y="1189851"/>
                </a:lnTo>
                <a:lnTo>
                  <a:pt x="0" y="11898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06600" y="2095500"/>
            <a:ext cx="3081956" cy="1412096"/>
          </a:xfrm>
          <a:custGeom>
            <a:avLst/>
            <a:gdLst/>
            <a:ahLst/>
            <a:cxnLst/>
            <a:rect l="l" t="t" r="r" b="b"/>
            <a:pathLst>
              <a:path w="3081956" h="1412096">
                <a:moveTo>
                  <a:pt x="0" y="0"/>
                </a:moveTo>
                <a:lnTo>
                  <a:pt x="3081955" y="0"/>
                </a:lnTo>
                <a:lnTo>
                  <a:pt x="3081955" y="1412096"/>
                </a:lnTo>
                <a:lnTo>
                  <a:pt x="0" y="14120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0569">
            <a:off x="1189146" y="874111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0569">
            <a:off x="13922322" y="6871083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30569">
            <a:off x="4030388" y="8039516"/>
            <a:ext cx="676920" cy="850014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76307" b="-7630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23785">
            <a:off x="10879861" y="1889147"/>
            <a:ext cx="7347790" cy="7347790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C8D3E8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01400" y="2095500"/>
            <a:ext cx="6758653" cy="675862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25046" r="-2504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78761" y="1981718"/>
            <a:ext cx="8433111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9"/>
              </a:lnSpc>
            </a:pPr>
            <a:r>
              <a:rPr lang="en-US" sz="5274" dirty="0">
                <a:solidFill>
                  <a:srgbClr val="000000"/>
                </a:solidFill>
                <a:latin typeface="RoxboroughCF"/>
              </a:rPr>
              <a:t>“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Büyük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insanların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</a:p>
          <a:p>
            <a:pPr>
              <a:lnSpc>
                <a:spcPts val="5379"/>
              </a:lnSpc>
            </a:pP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hayat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hikayelerini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okurken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, ilk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zaferlerini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kendilerine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karşı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kazandıklarını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görmüşümdür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, </a:t>
            </a:r>
          </a:p>
          <a:p>
            <a:pPr>
              <a:lnSpc>
                <a:spcPts val="5379"/>
              </a:lnSpc>
            </a:pP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hepsinde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de </a:t>
            </a:r>
          </a:p>
          <a:p>
            <a:pPr>
              <a:lnSpc>
                <a:spcPts val="5379"/>
              </a:lnSpc>
            </a:pPr>
            <a:r>
              <a:rPr lang="en-US" sz="5274" b="1" dirty="0" err="1">
                <a:solidFill>
                  <a:srgbClr val="000000"/>
                </a:solidFill>
                <a:latin typeface="RoxboroughCF"/>
              </a:rPr>
              <a:t>öz</a:t>
            </a:r>
            <a:r>
              <a:rPr lang="en-US" sz="5274" b="1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b="1" dirty="0" err="1">
                <a:solidFill>
                  <a:srgbClr val="000000"/>
                </a:solidFill>
                <a:latin typeface="RoxboroughCF"/>
              </a:rPr>
              <a:t>disiplin</a:t>
            </a:r>
            <a:r>
              <a:rPr lang="en-US" sz="5274" b="1" dirty="0">
                <a:solidFill>
                  <a:srgbClr val="000000"/>
                </a:solidFill>
                <a:latin typeface="RoxboroughCF"/>
              </a:rPr>
              <a:t> </a:t>
            </a:r>
          </a:p>
          <a:p>
            <a:pPr>
              <a:lnSpc>
                <a:spcPts val="5379"/>
              </a:lnSpc>
            </a:pP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başta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RoxboroughCF"/>
              </a:rPr>
              <a:t>geliyordu</a:t>
            </a:r>
            <a:r>
              <a:rPr lang="en-US" sz="5274" dirty="0">
                <a:solidFill>
                  <a:srgbClr val="000000"/>
                </a:solidFill>
                <a:latin typeface="RoxboroughCF"/>
              </a:rPr>
              <a:t>.”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474951"/>
            <a:ext cx="8690622" cy="48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Light"/>
              </a:rPr>
              <a:t>MARRY TRUMAN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63822">
            <a:off x="5493876" y="-291490"/>
            <a:ext cx="7275824" cy="10303555"/>
          </a:xfrm>
          <a:custGeom>
            <a:avLst/>
            <a:gdLst/>
            <a:ahLst/>
            <a:cxnLst/>
            <a:rect l="l" t="t" r="r" b="b"/>
            <a:pathLst>
              <a:path w="7275824" h="10303555">
                <a:moveTo>
                  <a:pt x="0" y="0"/>
                </a:moveTo>
                <a:lnTo>
                  <a:pt x="7275824" y="0"/>
                </a:lnTo>
                <a:lnTo>
                  <a:pt x="7275824" y="10303555"/>
                </a:lnTo>
                <a:lnTo>
                  <a:pt x="0" y="103035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06800" y="27813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4" y="0"/>
                </a:lnTo>
                <a:lnTo>
                  <a:pt x="1668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4800" y="27813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564090">
            <a:off x="14630400" y="6057901"/>
            <a:ext cx="3074520" cy="4229100"/>
          </a:xfrm>
          <a:custGeom>
            <a:avLst/>
            <a:gdLst/>
            <a:ahLst/>
            <a:cxnLst/>
            <a:rect l="l" t="t" r="r" b="b"/>
            <a:pathLst>
              <a:path w="8620495" h="8542127">
                <a:moveTo>
                  <a:pt x="0" y="0"/>
                </a:moveTo>
                <a:lnTo>
                  <a:pt x="8620495" y="0"/>
                </a:lnTo>
                <a:lnTo>
                  <a:pt x="8620495" y="8542127"/>
                </a:lnTo>
                <a:lnTo>
                  <a:pt x="0" y="85421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00800" y="266700"/>
            <a:ext cx="4343400" cy="2667000"/>
          </a:xfrm>
          <a:custGeom>
            <a:avLst/>
            <a:gdLst/>
            <a:ahLst/>
            <a:cxnLst/>
            <a:rect l="l" t="t" r="r" b="b"/>
            <a:pathLst>
              <a:path w="6018989" h="4114800">
                <a:moveTo>
                  <a:pt x="0" y="0"/>
                </a:moveTo>
                <a:lnTo>
                  <a:pt x="6018989" y="0"/>
                </a:lnTo>
                <a:lnTo>
                  <a:pt x="6018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73200" y="6743700"/>
            <a:ext cx="3186581" cy="3191767"/>
          </a:xfrm>
          <a:custGeom>
            <a:avLst/>
            <a:gdLst/>
            <a:ahLst/>
            <a:cxnLst/>
            <a:rect l="l" t="t" r="r" b="b"/>
            <a:pathLst>
              <a:path w="4577417" h="4252837">
                <a:moveTo>
                  <a:pt x="0" y="0"/>
                </a:moveTo>
                <a:lnTo>
                  <a:pt x="4577417" y="0"/>
                </a:lnTo>
                <a:lnTo>
                  <a:pt x="4577417" y="4252837"/>
                </a:lnTo>
                <a:lnTo>
                  <a:pt x="0" y="4252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667544">
            <a:off x="1081985" y="5832836"/>
            <a:ext cx="3578169" cy="5253031"/>
          </a:xfrm>
          <a:custGeom>
            <a:avLst/>
            <a:gdLst/>
            <a:ahLst/>
            <a:cxnLst/>
            <a:rect l="l" t="t" r="r" b="b"/>
            <a:pathLst>
              <a:path w="8620495" h="8542127">
                <a:moveTo>
                  <a:pt x="0" y="0"/>
                </a:moveTo>
                <a:lnTo>
                  <a:pt x="8620495" y="0"/>
                </a:lnTo>
                <a:lnTo>
                  <a:pt x="8620495" y="8542126"/>
                </a:lnTo>
                <a:lnTo>
                  <a:pt x="0" y="854212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28800" y="6667500"/>
            <a:ext cx="2362200" cy="3276600"/>
          </a:xfrm>
          <a:custGeom>
            <a:avLst/>
            <a:gdLst/>
            <a:ahLst/>
            <a:cxnLst/>
            <a:rect l="l" t="t" r="r" b="b"/>
            <a:pathLst>
              <a:path w="3594021" h="4114800">
                <a:moveTo>
                  <a:pt x="0" y="0"/>
                </a:moveTo>
                <a:lnTo>
                  <a:pt x="3594021" y="0"/>
                </a:lnTo>
                <a:lnTo>
                  <a:pt x="35940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24295" y="2898243"/>
            <a:ext cx="8995100" cy="4972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2"/>
              </a:lnSpc>
            </a:pPr>
            <a:r>
              <a:rPr lang="en-US" sz="7123">
                <a:solidFill>
                  <a:srgbClr val="000000"/>
                </a:solidFill>
                <a:latin typeface="Gloria Hallelujah"/>
              </a:rPr>
              <a:t>SİZCE</a:t>
            </a:r>
          </a:p>
          <a:p>
            <a:pPr algn="ctr">
              <a:lnSpc>
                <a:spcPts val="9972"/>
              </a:lnSpc>
            </a:pPr>
            <a:r>
              <a:rPr lang="en-US" sz="7123">
                <a:solidFill>
                  <a:srgbClr val="000000"/>
                </a:solidFill>
                <a:latin typeface="Gloria Hallelujah"/>
              </a:rPr>
              <a:t>ÖZ-DENETİM </a:t>
            </a:r>
          </a:p>
          <a:p>
            <a:pPr algn="ctr">
              <a:lnSpc>
                <a:spcPts val="9972"/>
              </a:lnSpc>
            </a:pPr>
            <a:r>
              <a:rPr lang="en-US" sz="7123">
                <a:solidFill>
                  <a:srgbClr val="000000"/>
                </a:solidFill>
                <a:latin typeface="Gloria Hallelujah"/>
              </a:rPr>
              <a:t>(OTOKONTROL)</a:t>
            </a:r>
          </a:p>
          <a:p>
            <a:pPr algn="ctr">
              <a:lnSpc>
                <a:spcPts val="9972"/>
              </a:lnSpc>
            </a:pPr>
            <a:r>
              <a:rPr lang="en-US" sz="7123">
                <a:solidFill>
                  <a:srgbClr val="000000"/>
                </a:solidFill>
                <a:latin typeface="Gloria Hallelujah"/>
              </a:rPr>
              <a:t>NEDİR?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5200" y="6400800"/>
            <a:ext cx="3113608" cy="3886200"/>
          </a:xfrm>
          <a:custGeom>
            <a:avLst/>
            <a:gdLst/>
            <a:ahLst/>
            <a:cxnLst/>
            <a:rect l="l" t="t" r="r" b="b"/>
            <a:pathLst>
              <a:path w="8620495" h="8542127">
                <a:moveTo>
                  <a:pt x="0" y="0"/>
                </a:moveTo>
                <a:lnTo>
                  <a:pt x="8620494" y="0"/>
                </a:lnTo>
                <a:lnTo>
                  <a:pt x="8620494" y="8542127"/>
                </a:lnTo>
                <a:lnTo>
                  <a:pt x="0" y="85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3000" y="19431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4" y="0"/>
                </a:lnTo>
                <a:lnTo>
                  <a:pt x="1668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859" y="611572"/>
            <a:ext cx="10394730" cy="3515309"/>
          </a:xfrm>
          <a:custGeom>
            <a:avLst/>
            <a:gdLst/>
            <a:ahLst/>
            <a:cxnLst/>
            <a:rect l="l" t="t" r="r" b="b"/>
            <a:pathLst>
              <a:path w="10394730" h="3515309">
                <a:moveTo>
                  <a:pt x="0" y="0"/>
                </a:moveTo>
                <a:lnTo>
                  <a:pt x="10394729" y="0"/>
                </a:lnTo>
                <a:lnTo>
                  <a:pt x="10394729" y="3515308"/>
                </a:lnTo>
                <a:lnTo>
                  <a:pt x="0" y="35153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39600" y="1790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7753" y="4298092"/>
            <a:ext cx="10807835" cy="4156756"/>
          </a:xfrm>
          <a:custGeom>
            <a:avLst/>
            <a:gdLst/>
            <a:ahLst/>
            <a:cxnLst/>
            <a:rect l="l" t="t" r="r" b="b"/>
            <a:pathLst>
              <a:path w="10807835" h="4156756">
                <a:moveTo>
                  <a:pt x="0" y="0"/>
                </a:moveTo>
                <a:lnTo>
                  <a:pt x="10807835" y="0"/>
                </a:lnTo>
                <a:lnTo>
                  <a:pt x="10807835" y="4156756"/>
                </a:lnTo>
                <a:lnTo>
                  <a:pt x="0" y="4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 t="-66983" b="-9302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14558" y="4533700"/>
            <a:ext cx="9958217" cy="35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 Kişinin hedefine ulaşmak için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veya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toplumda işlev görebilmek için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 duygu, düşünce ve arzularını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dışardan bir yönlendirme olmadan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düzenleyebilme becerisidir.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672355" y="1133255"/>
            <a:ext cx="13108052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Gloria Hallelujah"/>
              </a:rPr>
              <a:t>Öz-denetim 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Gloria Hallelujah"/>
              </a:rPr>
              <a:t>(Otokontrol)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3000" y="30861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4" y="0"/>
                </a:lnTo>
                <a:lnTo>
                  <a:pt x="1668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4800" y="2476500"/>
            <a:ext cx="1668364" cy="4114800"/>
          </a:xfrm>
          <a:custGeom>
            <a:avLst/>
            <a:gdLst/>
            <a:ahLst/>
            <a:cxnLst/>
            <a:rect l="l" t="t" r="r" b="b"/>
            <a:pathLst>
              <a:path w="1668364" h="4114800">
                <a:moveTo>
                  <a:pt x="0" y="0"/>
                </a:moveTo>
                <a:lnTo>
                  <a:pt x="1668365" y="0"/>
                </a:lnTo>
                <a:lnTo>
                  <a:pt x="1668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604" y="3979077"/>
            <a:ext cx="11946187" cy="2432678"/>
          </a:xfrm>
          <a:custGeom>
            <a:avLst/>
            <a:gdLst/>
            <a:ahLst/>
            <a:cxnLst/>
            <a:rect l="l" t="t" r="r" b="b"/>
            <a:pathLst>
              <a:path w="11946187" h="2432678">
                <a:moveTo>
                  <a:pt x="0" y="0"/>
                </a:moveTo>
                <a:lnTo>
                  <a:pt x="11946186" y="0"/>
                </a:lnTo>
                <a:lnTo>
                  <a:pt x="11946186" y="2432678"/>
                </a:lnTo>
                <a:lnTo>
                  <a:pt x="0" y="24326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9758" y="1028700"/>
            <a:ext cx="11450083" cy="2769709"/>
          </a:xfrm>
          <a:custGeom>
            <a:avLst/>
            <a:gdLst/>
            <a:ahLst/>
            <a:cxnLst/>
            <a:rect l="l" t="t" r="r" b="b"/>
            <a:pathLst>
              <a:path w="11450083" h="2769709">
                <a:moveTo>
                  <a:pt x="0" y="0"/>
                </a:moveTo>
                <a:lnTo>
                  <a:pt x="11450083" y="0"/>
                </a:lnTo>
                <a:lnTo>
                  <a:pt x="11450083" y="2769709"/>
                </a:lnTo>
                <a:lnTo>
                  <a:pt x="0" y="276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19999"/>
            </a:blip>
            <a:stretch>
              <a:fillRect t="-21470" r="-9004" b="-3032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1274" y="6592730"/>
            <a:ext cx="12757505" cy="2853578"/>
          </a:xfrm>
          <a:custGeom>
            <a:avLst/>
            <a:gdLst/>
            <a:ahLst/>
            <a:cxnLst/>
            <a:rect l="l" t="t" r="r" b="b"/>
            <a:pathLst>
              <a:path w="12757505" h="2853578">
                <a:moveTo>
                  <a:pt x="0" y="0"/>
                </a:moveTo>
                <a:lnTo>
                  <a:pt x="12757505" y="0"/>
                </a:lnTo>
                <a:lnTo>
                  <a:pt x="12757505" y="2853578"/>
                </a:lnTo>
                <a:lnTo>
                  <a:pt x="0" y="285357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t="-221694" b="-13508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77674" y="3642372"/>
            <a:ext cx="11332040" cy="800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 dirty="0"/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Bunun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yanında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şu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anda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sizi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mutlu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eden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başka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şeyler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de var.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Bunlar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bilgisayar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oyunu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oynamak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,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telefonda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uzun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zaman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geçirmek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,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platformlarda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dizi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-film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izlemek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,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arkadaşlarınla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uzun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vakit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geçirmek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, vs. ...</a:t>
            </a:r>
          </a:p>
          <a:p>
            <a:pPr algn="ctr">
              <a:lnSpc>
                <a:spcPts val="4009"/>
              </a:lnSpc>
            </a:pPr>
            <a:endParaRPr dirty="0"/>
          </a:p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Bunlar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sana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çok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eğlenceli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ve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keyifli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geliyor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200" dirty="0" err="1">
                <a:solidFill>
                  <a:srgbClr val="454B64"/>
                </a:solidFill>
                <a:latin typeface="Abril Fatface"/>
              </a:rPr>
              <a:t>olabilir</a:t>
            </a:r>
            <a:r>
              <a:rPr lang="en-US" sz="3200" dirty="0">
                <a:solidFill>
                  <a:srgbClr val="454B64"/>
                </a:solidFill>
                <a:latin typeface="Abril Fatface"/>
              </a:rPr>
              <a:t>.</a:t>
            </a:r>
          </a:p>
          <a:p>
            <a:pPr algn="ctr">
              <a:lnSpc>
                <a:spcPts val="5039"/>
              </a:lnSpc>
            </a:pP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Şu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anda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yapmaktan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hoşlandığınız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eylemler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,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gelecekteki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hedefiniz</a:t>
            </a:r>
            <a:r>
              <a:rPr lang="en-US" sz="35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3599" dirty="0" err="1">
                <a:solidFill>
                  <a:srgbClr val="454B64"/>
                </a:solidFill>
                <a:latin typeface="Abril Fatface"/>
              </a:rPr>
              <a:t>için</a:t>
            </a:r>
            <a:endParaRPr lang="en-US" sz="3599" dirty="0">
              <a:solidFill>
                <a:srgbClr val="454B64"/>
              </a:solidFill>
              <a:latin typeface="Abril Fatface"/>
            </a:endParaRPr>
          </a:p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454B64"/>
                </a:solidFill>
                <a:latin typeface="Abril Fatface"/>
              </a:rPr>
              <a:t>bir</a:t>
            </a:r>
            <a:r>
              <a:rPr lang="en-US" sz="4999" dirty="0">
                <a:solidFill>
                  <a:srgbClr val="454B64"/>
                </a:solidFill>
                <a:latin typeface="Abril Fatface"/>
              </a:rPr>
              <a:t> </a:t>
            </a:r>
            <a:r>
              <a:rPr lang="en-US" sz="4999" dirty="0" err="1">
                <a:solidFill>
                  <a:srgbClr val="454B64"/>
                </a:solidFill>
                <a:latin typeface="Abril Fatface"/>
              </a:rPr>
              <a:t>engel</a:t>
            </a:r>
            <a:r>
              <a:rPr lang="en-US" sz="4999" dirty="0">
                <a:solidFill>
                  <a:srgbClr val="454B64"/>
                </a:solidFill>
                <a:latin typeface="Abril Fatface"/>
              </a:rPr>
              <a:t> mi?</a:t>
            </a:r>
          </a:p>
          <a:p>
            <a:pPr algn="ctr">
              <a:lnSpc>
                <a:spcPts val="5039"/>
              </a:lnSpc>
            </a:pPr>
            <a:endParaRPr dirty="0"/>
          </a:p>
          <a:p>
            <a:pPr algn="ctr">
              <a:lnSpc>
                <a:spcPts val="6299"/>
              </a:lnSpc>
            </a:pPr>
            <a:endParaRPr dirty="0"/>
          </a:p>
          <a:p>
            <a:pPr algn="ctr">
              <a:lnSpc>
                <a:spcPts val="4480"/>
              </a:lnSpc>
            </a:pPr>
            <a:endParaRPr dirty="0"/>
          </a:p>
        </p:txBody>
      </p:sp>
      <p:sp>
        <p:nvSpPr>
          <p:cNvPr id="8" name="Freeform 8"/>
          <p:cNvSpPr/>
          <p:nvPr/>
        </p:nvSpPr>
        <p:spPr>
          <a:xfrm>
            <a:off x="12409714" y="0"/>
            <a:ext cx="5878286" cy="4114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15651" y="6028334"/>
            <a:ext cx="4072349" cy="4258666"/>
          </a:xfrm>
          <a:custGeom>
            <a:avLst/>
            <a:gdLst/>
            <a:ahLst/>
            <a:cxnLst/>
            <a:rect l="l" t="t" r="r" b="b"/>
            <a:pathLst>
              <a:path w="4072349" h="4258666">
                <a:moveTo>
                  <a:pt x="0" y="0"/>
                </a:moveTo>
                <a:lnTo>
                  <a:pt x="4072349" y="0"/>
                </a:lnTo>
                <a:lnTo>
                  <a:pt x="4072349" y="4258666"/>
                </a:lnTo>
                <a:lnTo>
                  <a:pt x="0" y="4258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3663" y="1465996"/>
            <a:ext cx="11126178" cy="278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54B64"/>
                </a:solidFill>
                <a:latin typeface="Abril Fatface"/>
              </a:rPr>
              <a:t>Üniversitede hedeflediğiniz bölümü kazanmayı çok istiyorsunuz. (Uzun Vadeli Hedef)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54B64"/>
                </a:solidFill>
                <a:latin typeface="Abril Fatface"/>
              </a:rPr>
              <a:t>Bu bölüme yerleştiğinizde çok mutlu olacağınıza inanıyorsunuz.</a:t>
            </a:r>
          </a:p>
          <a:p>
            <a:pPr algn="ctr">
              <a:lnSpc>
                <a:spcPts val="448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1260</Words>
  <Application>Microsoft Office PowerPoint</Application>
  <PresentationFormat>Özel</PresentationFormat>
  <Paragraphs>229</Paragraphs>
  <Slides>38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55" baseType="lpstr">
      <vt:lpstr>Calibri</vt:lpstr>
      <vt:lpstr>Arial</vt:lpstr>
      <vt:lpstr>DejaVu Serif Bold</vt:lpstr>
      <vt:lpstr>Quicksand</vt:lpstr>
      <vt:lpstr>Arimo</vt:lpstr>
      <vt:lpstr>Quicksand Bold</vt:lpstr>
      <vt:lpstr>Gloria Hallelujah</vt:lpstr>
      <vt:lpstr>Just Another Hand</vt:lpstr>
      <vt:lpstr>Archivo Black</vt:lpstr>
      <vt:lpstr>Montserrat</vt:lpstr>
      <vt:lpstr>Montserrat Medium</vt:lpstr>
      <vt:lpstr>Poppins Light</vt:lpstr>
      <vt:lpstr>Abril Fatface</vt:lpstr>
      <vt:lpstr>Dreaming Outloud Sans Alt</vt:lpstr>
      <vt:lpstr>Quicksand Medium</vt:lpstr>
      <vt:lpstr>RoxboroughCF</vt:lpstr>
      <vt:lpstr>Office Theme</vt:lpstr>
      <vt:lpstr>-Öğrenci Sunusu-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https://youtube.com/watch?v=16ZK5ydl5iI&amp;feature=shared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KONTROL BENDE</dc:title>
  <dc:creator>Sümeyye</dc:creator>
  <cp:lastModifiedBy>ronaldinho424</cp:lastModifiedBy>
  <cp:revision>13</cp:revision>
  <dcterms:created xsi:type="dcterms:W3CDTF">2006-08-16T00:00:00Z</dcterms:created>
  <dcterms:modified xsi:type="dcterms:W3CDTF">2025-03-19T07:08:31Z</dcterms:modified>
  <dc:identifier>DAFuXlogI_4</dc:identifier>
</cp:coreProperties>
</file>