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257" r:id="rId3"/>
    <p:sldId id="26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CDCE7B8-E2A7-4503-ADA7-23668642B243}"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4542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DCE7B8-E2A7-4503-ADA7-23668642B243}" type="slidenum">
              <a:rPr lang="tr-TR" smtClean="0"/>
              <a:pPr/>
              <a:t>‹#›</a:t>
            </a:fld>
            <a:endParaRPr lang="tr-TR"/>
          </a:p>
        </p:txBody>
      </p:sp>
    </p:spTree>
    <p:extLst>
      <p:ext uri="{BB962C8B-B14F-4D97-AF65-F5344CB8AC3E}">
        <p14:creationId xmlns:p14="http://schemas.microsoft.com/office/powerpoint/2010/main" xmlns="" val="1301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587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9811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spTree>
    <p:extLst>
      <p:ext uri="{BB962C8B-B14F-4D97-AF65-F5344CB8AC3E}">
        <p14:creationId xmlns:p14="http://schemas.microsoft.com/office/powerpoint/2010/main" xmlns="" val="60160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3324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723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5198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6032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spTree>
    <p:extLst>
      <p:ext uri="{BB962C8B-B14F-4D97-AF65-F5344CB8AC3E}">
        <p14:creationId xmlns:p14="http://schemas.microsoft.com/office/powerpoint/2010/main" xmlns="" val="366689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DCE7B8-E2A7-4503-ADA7-23668642B243}"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5677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DCE7B8-E2A7-4503-ADA7-23668642B243}" type="slidenum">
              <a:rPr lang="tr-TR" smtClean="0"/>
              <a:pPr/>
              <a:t>‹#›</a:t>
            </a:fld>
            <a:endParaRPr lang="tr-TR"/>
          </a:p>
        </p:txBody>
      </p:sp>
    </p:spTree>
    <p:extLst>
      <p:ext uri="{BB962C8B-B14F-4D97-AF65-F5344CB8AC3E}">
        <p14:creationId xmlns:p14="http://schemas.microsoft.com/office/powerpoint/2010/main" xmlns="" val="252556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DCE7B8-E2A7-4503-ADA7-23668642B243}"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6879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DCE7B8-E2A7-4503-ADA7-23668642B243}"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1881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DCE7B8-E2A7-4503-ADA7-23668642B243}" type="slidenum">
              <a:rPr lang="tr-TR" smtClean="0"/>
              <a:pPr/>
              <a:t>‹#›</a:t>
            </a:fld>
            <a:endParaRPr lang="tr-TR"/>
          </a:p>
        </p:txBody>
      </p:sp>
    </p:spTree>
    <p:extLst>
      <p:ext uri="{BB962C8B-B14F-4D97-AF65-F5344CB8AC3E}">
        <p14:creationId xmlns:p14="http://schemas.microsoft.com/office/powerpoint/2010/main" xmlns="" val="128316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DCE7B8-E2A7-4503-ADA7-23668642B243}"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2584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40D319-5566-46B9-9551-76E705BB0919}" type="datetimeFigureOut">
              <a:rPr lang="tr-TR" smtClean="0"/>
              <a:pPr/>
              <a:t>19.03.2024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DCE7B8-E2A7-4503-ADA7-23668642B243}" type="slidenum">
              <a:rPr lang="tr-TR" smtClean="0"/>
              <a:pPr/>
              <a:t>‹#›</a:t>
            </a:fld>
            <a:endParaRPr lang="tr-TR"/>
          </a:p>
        </p:txBody>
      </p:sp>
    </p:spTree>
    <p:extLst>
      <p:ext uri="{BB962C8B-B14F-4D97-AF65-F5344CB8AC3E}">
        <p14:creationId xmlns:p14="http://schemas.microsoft.com/office/powerpoint/2010/main" xmlns="" val="416413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40D319-5566-46B9-9551-76E705BB0919}" type="datetimeFigureOut">
              <a:rPr lang="tr-TR" smtClean="0"/>
              <a:pPr/>
              <a:t>19.03.2024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DCE7B8-E2A7-4503-ADA7-23668642B243}" type="slidenum">
              <a:rPr lang="tr-TR" smtClean="0"/>
              <a:pPr/>
              <a:t>‹#›</a:t>
            </a:fld>
            <a:endParaRPr lang="tr-TR"/>
          </a:p>
        </p:txBody>
      </p:sp>
    </p:spTree>
    <p:extLst>
      <p:ext uri="{BB962C8B-B14F-4D97-AF65-F5344CB8AC3E}">
        <p14:creationId xmlns:p14="http://schemas.microsoft.com/office/powerpoint/2010/main" xmlns="" val="4456030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7184" y="3527609"/>
            <a:ext cx="7911966" cy="2901577"/>
          </a:xfrm>
          <a:prstGeom prst="rect">
            <a:avLst/>
          </a:prstGeom>
        </p:spPr>
      </p:pic>
      <p:sp>
        <p:nvSpPr>
          <p:cNvPr id="2" name="Unvan 1"/>
          <p:cNvSpPr>
            <a:spLocks noGrp="1"/>
          </p:cNvSpPr>
          <p:nvPr>
            <p:ph type="ctrTitle"/>
          </p:nvPr>
        </p:nvSpPr>
        <p:spPr>
          <a:xfrm>
            <a:off x="2510287" y="2074652"/>
            <a:ext cx="7841412" cy="1483743"/>
          </a:xfrm>
        </p:spPr>
        <p:txBody>
          <a:bodyPr>
            <a:normAutofit fontScale="90000"/>
          </a:bodyPr>
          <a:lstStyle/>
          <a:p>
            <a:pPr algn="ctr"/>
            <a:r>
              <a:rPr lang="tr-TR" sz="8000" b="1" dirty="0" smtClean="0"/>
              <a:t>ANLAŞILMAK İSTİYORUM</a:t>
            </a:r>
            <a:endParaRPr lang="tr-TR" sz="8000" b="1" dirty="0"/>
          </a:p>
        </p:txBody>
      </p:sp>
      <p:sp>
        <p:nvSpPr>
          <p:cNvPr id="3" name="Alt Başlık 2"/>
          <p:cNvSpPr>
            <a:spLocks noGrp="1"/>
          </p:cNvSpPr>
          <p:nvPr>
            <p:ph type="subTitle" idx="1"/>
          </p:nvPr>
        </p:nvSpPr>
        <p:spPr>
          <a:xfrm>
            <a:off x="2692398" y="4157931"/>
            <a:ext cx="6815669" cy="820467"/>
          </a:xfrm>
        </p:spPr>
        <p:txBody>
          <a:bodyPr/>
          <a:lstStyle/>
          <a:p>
            <a:r>
              <a:rPr lang="tr-TR" dirty="0" smtClean="0"/>
              <a:t>HAZIRLAYAN : SEZGİN UYSAL</a:t>
            </a:r>
            <a:endParaRPr lang="tr-TR" dirty="0"/>
          </a:p>
        </p:txBody>
      </p:sp>
    </p:spTree>
    <p:extLst>
      <p:ext uri="{BB962C8B-B14F-4D97-AF65-F5344CB8AC3E}">
        <p14:creationId xmlns:p14="http://schemas.microsoft.com/office/powerpoint/2010/main" xmlns="" val="3758724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45703"/>
            <a:ext cx="9601196" cy="725898"/>
          </a:xfrm>
        </p:spPr>
        <p:txBody>
          <a:bodyPr>
            <a:normAutofit fontScale="90000"/>
          </a:bodyPr>
          <a:lstStyle/>
          <a:p>
            <a:r>
              <a:rPr lang="tr-TR" dirty="0" smtClean="0">
                <a:solidFill>
                  <a:srgbClr val="C00000"/>
                </a:solidFill>
              </a:rPr>
              <a:t>ÖĞRENCİYE ÖNERİLER</a:t>
            </a:r>
            <a:endParaRPr lang="tr-TR" dirty="0">
              <a:solidFill>
                <a:srgbClr val="C00000"/>
              </a:solidFill>
            </a:endParaRPr>
          </a:p>
        </p:txBody>
      </p:sp>
      <p:sp>
        <p:nvSpPr>
          <p:cNvPr id="3" name="İçerik Yer Tutucusu 2"/>
          <p:cNvSpPr>
            <a:spLocks noGrp="1"/>
          </p:cNvSpPr>
          <p:nvPr>
            <p:ph idx="1"/>
          </p:nvPr>
        </p:nvSpPr>
        <p:spPr>
          <a:xfrm>
            <a:off x="1295401" y="1449238"/>
            <a:ext cx="9601196" cy="4426630"/>
          </a:xfrm>
        </p:spPr>
        <p:txBody>
          <a:bodyPr/>
          <a:lstStyle/>
          <a:p>
            <a:r>
              <a:rPr lang="tr-TR" dirty="0" smtClean="0"/>
              <a:t>Çoğu zaman aileler ergenlik konusunda bilgisiz olabilirler ve kendilerini sizle kıyaslayabilirler; davranışlarınızı abartılı ve tehditkar bulabilirler.</a:t>
            </a:r>
          </a:p>
          <a:p>
            <a:r>
              <a:rPr lang="tr-TR" dirty="0" smtClean="0"/>
              <a:t>Aile çatışmaların temel sebebi iletişim yetersizliği, inatlaşma,  empati kurulamaması ve duyguların yoğun olarak yaşanmasıdır.</a:t>
            </a:r>
          </a:p>
          <a:p>
            <a:r>
              <a:rPr lang="tr-TR" dirty="0" smtClean="0"/>
              <a:t>Aile içi çatışmaların çözümünde iki tarafında birbirlerinin beklenti ve isteklerini bilmesi önemlidir. </a:t>
            </a:r>
          </a:p>
          <a:p>
            <a:r>
              <a:rPr lang="tr-TR" dirty="0" smtClean="0"/>
              <a:t>İstekler belirlendikten sonra iki tarafında fedakarlıklar yaparak ortak çözüm noktasında anlaşabilmesi ve uygulaması gerekir.</a:t>
            </a:r>
          </a:p>
          <a:p>
            <a:r>
              <a:rPr lang="tr-TR" dirty="0" smtClean="0"/>
              <a:t>Ailelerde koşulsuz olarak sevginin hissettirilmesi ve dile getirilmesi gerekir. Bazen bu görev çocuklara düşer.</a:t>
            </a:r>
          </a:p>
          <a:p>
            <a:endParaRPr lang="tr-TR" dirty="0" smtClean="0"/>
          </a:p>
          <a:p>
            <a:endParaRPr lang="tr-TR" dirty="0"/>
          </a:p>
        </p:txBody>
      </p:sp>
    </p:spTree>
    <p:extLst>
      <p:ext uri="{BB962C8B-B14F-4D97-AF65-F5344CB8AC3E}">
        <p14:creationId xmlns:p14="http://schemas.microsoft.com/office/powerpoint/2010/main" xmlns="" val="22106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740593"/>
            <a:ext cx="9601196" cy="596502"/>
          </a:xfrm>
        </p:spPr>
        <p:txBody>
          <a:bodyPr>
            <a:normAutofit fontScale="90000"/>
          </a:bodyPr>
          <a:lstStyle/>
          <a:p>
            <a:r>
              <a:rPr lang="tr-TR" b="1" dirty="0" smtClean="0">
                <a:solidFill>
                  <a:srgbClr val="C00000"/>
                </a:solidFill>
              </a:rPr>
              <a:t>Aileye öneriler</a:t>
            </a:r>
            <a:endParaRPr lang="tr-TR" b="1" dirty="0">
              <a:solidFill>
                <a:srgbClr val="C00000"/>
              </a:solidFill>
            </a:endParaRPr>
          </a:p>
        </p:txBody>
      </p:sp>
      <p:sp>
        <p:nvSpPr>
          <p:cNvPr id="3" name="İçerik Yer Tutucusu 2"/>
          <p:cNvSpPr>
            <a:spLocks noGrp="1"/>
          </p:cNvSpPr>
          <p:nvPr>
            <p:ph idx="1"/>
          </p:nvPr>
        </p:nvSpPr>
        <p:spPr>
          <a:xfrm>
            <a:off x="1295401" y="1392702"/>
            <a:ext cx="9601196" cy="5092503"/>
          </a:xfrm>
        </p:spPr>
        <p:txBody>
          <a:bodyPr>
            <a:normAutofit fontScale="62500" lnSpcReduction="20000"/>
          </a:bodyPr>
          <a:lstStyle/>
          <a:p>
            <a:r>
              <a:rPr lang="tr-TR" dirty="0"/>
              <a:t>Ergenlerle iletişim kurarken </a:t>
            </a:r>
            <a:r>
              <a:rPr lang="tr-TR" b="1" dirty="0"/>
              <a:t>yargılayıcı, küçümseyici, sorgul</a:t>
            </a:r>
            <a:r>
              <a:rPr lang="tr-TR" dirty="0"/>
              <a:t>ayıcı ifadelerden kaçının.</a:t>
            </a:r>
          </a:p>
          <a:p>
            <a:r>
              <a:rPr lang="tr-TR" b="1" dirty="0"/>
              <a:t>Başkalarının yanında eleştirmemeye, şikayet etmemeye, utandırmamaya </a:t>
            </a:r>
            <a:r>
              <a:rPr lang="tr-TR" dirty="0"/>
              <a:t>özen gösterin. Düzeltilmesi gereken bir davranışı olduğunu düşünüyorsanız bunu mutlaka </a:t>
            </a:r>
            <a:r>
              <a:rPr lang="tr-TR" dirty="0" smtClean="0"/>
              <a:t>baş başayken </a:t>
            </a:r>
            <a:r>
              <a:rPr lang="tr-TR" dirty="0"/>
              <a:t>konuşun.</a:t>
            </a:r>
          </a:p>
          <a:p>
            <a:r>
              <a:rPr lang="tr-TR" dirty="0"/>
              <a:t>Yaşadığı </a:t>
            </a:r>
            <a:r>
              <a:rPr lang="tr-TR" b="1" dirty="0"/>
              <a:t>sorunları anlamaya çal</a:t>
            </a:r>
            <a:r>
              <a:rPr lang="tr-TR" dirty="0"/>
              <a:t>ışın, size önemsiz gelen ufak tefek şeylerin onun için ne kadar önemli olabileceğini unutmayın.</a:t>
            </a:r>
          </a:p>
          <a:p>
            <a:r>
              <a:rPr lang="tr-TR" dirty="0"/>
              <a:t>Yaşıtlarıyla kıyaslamayın. </a:t>
            </a:r>
            <a:r>
              <a:rPr lang="tr-TR" b="1" dirty="0"/>
              <a:t>Kıyaslanmak kendisini yetersiz hissetmesine </a:t>
            </a:r>
            <a:r>
              <a:rPr lang="tr-TR" dirty="0"/>
              <a:t>neden olarak özgüven problemlerine yol açacaktır.</a:t>
            </a:r>
          </a:p>
          <a:p>
            <a:r>
              <a:rPr lang="tr-TR" b="1" dirty="0"/>
              <a:t>Kişisel alanına ve zaman zaman yalnız kalmak istemesine s</a:t>
            </a:r>
            <a:r>
              <a:rPr lang="tr-TR" dirty="0"/>
              <a:t>aygı gösterin. Odasını ve eşyalarını izinsiz karıştırmayın.</a:t>
            </a:r>
          </a:p>
          <a:p>
            <a:r>
              <a:rPr lang="tr-TR" b="1" dirty="0"/>
              <a:t>Verdiğiniz sözleri tutun ve planlara sadık k</a:t>
            </a:r>
            <a:r>
              <a:rPr lang="tr-TR" dirty="0"/>
              <a:t>alın. Güvenini kaybederseniz, bir daha kazanmanız zor olacaktır.</a:t>
            </a:r>
          </a:p>
          <a:p>
            <a:r>
              <a:rPr lang="tr-TR" b="1" dirty="0"/>
              <a:t>Yaşına ve ihtiyaçlarına uygun kurallar koyun ve sorumluluklar verin</a:t>
            </a:r>
            <a:r>
              <a:rPr lang="tr-TR" dirty="0"/>
              <a:t>. Ancak unutmayın ki aynı yaşta olsalar bile her gencin ritmi farklıdır. Birisinin üstesinden gelebileceği bir sorumluluk, diğerine ağır gelebilir. Çocuğunuzu gözlemleyin ve beklentilerinizi ona göre ayarlayın.</a:t>
            </a:r>
          </a:p>
          <a:p>
            <a:r>
              <a:rPr lang="tr-TR" dirty="0"/>
              <a:t>Bu dönemde flört ilişkileri normal ve sağlıklıdır. Bu konuda yasakçı ve baskıcı olmak sizden daha da uzaklaşmasına, yalan söylemesine ya da zor durumda kaldığında sizden yardım isteyememesine neden olur. Mümkün olduğunca iletişime açık davranın ancak her şeyi anlatmasını da talep etmeyin, </a:t>
            </a:r>
            <a:r>
              <a:rPr lang="tr-TR" b="1" dirty="0"/>
              <a:t>mahremiyetine saygı duyun</a:t>
            </a:r>
            <a:r>
              <a:rPr lang="tr-TR" dirty="0"/>
              <a:t>.</a:t>
            </a:r>
          </a:p>
          <a:p>
            <a:r>
              <a:rPr lang="tr-TR" b="1" dirty="0"/>
              <a:t>Cinsellikle ilgili konuşmaktan utanmayın ve kaçınmayın</a:t>
            </a:r>
            <a:r>
              <a:rPr lang="tr-TR" dirty="0"/>
              <a:t>. İnternetten ya  da arkadaş ortamından edindiği kulaktan dolma bilgiler yanıltıcı olabilir. Konuyla ilgili doğru kaynaklardan bilgi aldığına emin olun.</a:t>
            </a:r>
          </a:p>
          <a:p>
            <a:r>
              <a:rPr lang="tr-TR" b="1" dirty="0"/>
              <a:t>Zaman zaman sınırlarını esneterek yeni şeyler denemesine izin verin</a:t>
            </a:r>
            <a:r>
              <a:rPr lang="tr-TR" dirty="0"/>
              <a:t>, kendini göstermesine olanak </a:t>
            </a:r>
            <a:r>
              <a:rPr lang="tr-TR" dirty="0" smtClean="0"/>
              <a:t>sağlayın</a:t>
            </a:r>
            <a:endParaRPr lang="tr-TR" dirty="0"/>
          </a:p>
        </p:txBody>
      </p:sp>
    </p:spTree>
    <p:extLst>
      <p:ext uri="{BB962C8B-B14F-4D97-AF65-F5344CB8AC3E}">
        <p14:creationId xmlns:p14="http://schemas.microsoft.com/office/powerpoint/2010/main" xmlns="" val="3226027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9600" dirty="0" smtClean="0"/>
              <a:t>Dinlediğiniz için teşekkürler…</a:t>
            </a:r>
            <a:endParaRPr lang="tr-TR" sz="9600" dirty="0"/>
          </a:p>
        </p:txBody>
      </p:sp>
    </p:spTree>
    <p:extLst>
      <p:ext uri="{BB962C8B-B14F-4D97-AF65-F5344CB8AC3E}">
        <p14:creationId xmlns:p14="http://schemas.microsoft.com/office/powerpoint/2010/main" xmlns="" val="344007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25258" y="3114136"/>
            <a:ext cx="6057140" cy="3148642"/>
          </a:xfrm>
          <a:prstGeom prst="rect">
            <a:avLst/>
          </a:prstGeom>
        </p:spPr>
      </p:pic>
      <p:sp>
        <p:nvSpPr>
          <p:cNvPr id="2" name="Unvan 1"/>
          <p:cNvSpPr>
            <a:spLocks noGrp="1"/>
          </p:cNvSpPr>
          <p:nvPr>
            <p:ph type="title"/>
          </p:nvPr>
        </p:nvSpPr>
        <p:spPr/>
        <p:txBody>
          <a:bodyPr/>
          <a:lstStyle/>
          <a:p>
            <a:r>
              <a:rPr lang="tr-TR" b="1" dirty="0" smtClean="0">
                <a:solidFill>
                  <a:srgbClr val="FF0000"/>
                </a:solidFill>
              </a:rPr>
              <a:t>SUNU İÇERİĞİ</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solidFill>
                  <a:schemeClr val="tx1"/>
                </a:solidFill>
              </a:rPr>
              <a:t>Ergenlik Nedir</a:t>
            </a:r>
          </a:p>
          <a:p>
            <a:r>
              <a:rPr lang="tr-TR" dirty="0" smtClean="0">
                <a:solidFill>
                  <a:schemeClr val="tx1"/>
                </a:solidFill>
              </a:rPr>
              <a:t>Ergenlikte </a:t>
            </a:r>
            <a:r>
              <a:rPr lang="tr-TR" dirty="0">
                <a:solidFill>
                  <a:schemeClr val="tx1"/>
                </a:solidFill>
              </a:rPr>
              <a:t>Görülen </a:t>
            </a:r>
            <a:r>
              <a:rPr lang="tr-TR" dirty="0" smtClean="0">
                <a:solidFill>
                  <a:schemeClr val="tx1"/>
                </a:solidFill>
              </a:rPr>
              <a:t>Değişimler</a:t>
            </a:r>
          </a:p>
          <a:p>
            <a:r>
              <a:rPr lang="tr-TR" dirty="0" smtClean="0"/>
              <a:t>Öğrencilerin Dikkat Etmesi Gerekenler</a:t>
            </a:r>
            <a:endParaRPr lang="tr-TR" dirty="0" smtClean="0">
              <a:solidFill>
                <a:schemeClr val="tx1"/>
              </a:solidFill>
            </a:endParaRPr>
          </a:p>
        </p:txBody>
      </p:sp>
    </p:spTree>
    <p:extLst>
      <p:ext uri="{BB962C8B-B14F-4D97-AF65-F5344CB8AC3E}">
        <p14:creationId xmlns:p14="http://schemas.microsoft.com/office/powerpoint/2010/main" xmlns="" val="243692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3277" y="712272"/>
            <a:ext cx="4985886" cy="529389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1600000">
            <a:off x="6622180" y="875901"/>
            <a:ext cx="4641448" cy="5130264"/>
          </a:xfrm>
          <a:prstGeom prst="rect">
            <a:avLst/>
          </a:prstGeom>
        </p:spPr>
      </p:pic>
    </p:spTree>
    <p:extLst>
      <p:ext uri="{BB962C8B-B14F-4D97-AF65-F5344CB8AC3E}">
        <p14:creationId xmlns:p14="http://schemas.microsoft.com/office/powerpoint/2010/main" xmlns="" val="387823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39706" y="399027"/>
            <a:ext cx="8911687" cy="954524"/>
          </a:xfrm>
        </p:spPr>
        <p:txBody>
          <a:bodyPr/>
          <a:lstStyle/>
          <a:p>
            <a:r>
              <a:rPr lang="tr-TR" b="1" dirty="0" smtClean="0">
                <a:solidFill>
                  <a:srgbClr val="FF0000"/>
                </a:solidFill>
              </a:rPr>
              <a:t>ERGEN NEDİR?</a:t>
            </a:r>
            <a:endParaRPr lang="tr-TR" b="1" dirty="0">
              <a:solidFill>
                <a:srgbClr val="FF0000"/>
              </a:solidFill>
            </a:endParaRPr>
          </a:p>
        </p:txBody>
      </p:sp>
      <p:sp>
        <p:nvSpPr>
          <p:cNvPr id="3" name="İçerik Yer Tutucusu 2"/>
          <p:cNvSpPr>
            <a:spLocks noGrp="1"/>
          </p:cNvSpPr>
          <p:nvPr>
            <p:ph idx="1"/>
          </p:nvPr>
        </p:nvSpPr>
        <p:spPr>
          <a:xfrm>
            <a:off x="1933604" y="1406106"/>
            <a:ext cx="8915400" cy="5132717"/>
          </a:xfrm>
        </p:spPr>
        <p:txBody>
          <a:bodyPr>
            <a:normAutofit fontScale="85000" lnSpcReduction="10000"/>
          </a:bodyPr>
          <a:lstStyle/>
          <a:p>
            <a:r>
              <a:rPr lang="tr-TR" dirty="0">
                <a:solidFill>
                  <a:schemeClr val="tx1"/>
                </a:solidFill>
              </a:rPr>
              <a:t>Bir sabah uyandığınızda hayatınızdaki olumsuzlukların birden bire düzeldiğini göremezsiniz; bu bir gelişim süreci, yaşamın </a:t>
            </a:r>
            <a:r>
              <a:rPr lang="tr-TR" dirty="0" smtClean="0">
                <a:solidFill>
                  <a:schemeClr val="tx1"/>
                </a:solidFill>
              </a:rPr>
              <a:t>ta </a:t>
            </a:r>
            <a:r>
              <a:rPr lang="tr-TR" dirty="0">
                <a:solidFill>
                  <a:schemeClr val="tx1"/>
                </a:solidFill>
              </a:rPr>
              <a:t>kendisidir. Yaşamımızda bir süredir bir şeyler kötü gidiyor olabilir. Önemli olan bugün ve bugünden sonra yapabileceklerinizdir."</a:t>
            </a:r>
          </a:p>
          <a:p>
            <a:pPr marL="0" indent="0">
              <a:buNone/>
            </a:pPr>
            <a:r>
              <a:rPr lang="tr-TR" dirty="0" smtClean="0">
                <a:solidFill>
                  <a:schemeClr val="tx1"/>
                </a:solidFill>
              </a:rPr>
              <a:t>- Ben </a:t>
            </a:r>
            <a:r>
              <a:rPr lang="tr-TR" dirty="0">
                <a:solidFill>
                  <a:schemeClr val="tx1"/>
                </a:solidFill>
              </a:rPr>
              <a:t>gencim. </a:t>
            </a:r>
            <a:endParaRPr lang="tr-TR" dirty="0" smtClean="0">
              <a:solidFill>
                <a:schemeClr val="tx1"/>
              </a:solidFill>
            </a:endParaRPr>
          </a:p>
          <a:p>
            <a:pPr marL="0" indent="0">
              <a:buNone/>
            </a:pPr>
            <a:r>
              <a:rPr lang="tr-TR" dirty="0" smtClean="0">
                <a:solidFill>
                  <a:schemeClr val="tx1"/>
                </a:solidFill>
              </a:rPr>
              <a:t>- </a:t>
            </a:r>
            <a:r>
              <a:rPr lang="tr-TR" dirty="0">
                <a:solidFill>
                  <a:schemeClr val="tx1"/>
                </a:solidFill>
              </a:rPr>
              <a:t>Geliştirebileceğim yeteneklerim, becerilerim var. </a:t>
            </a:r>
            <a:endParaRPr lang="tr-TR" dirty="0" smtClean="0">
              <a:solidFill>
                <a:schemeClr val="tx1"/>
              </a:solidFill>
            </a:endParaRPr>
          </a:p>
          <a:p>
            <a:pPr>
              <a:buFontTx/>
              <a:buChar char="-"/>
            </a:pPr>
            <a:r>
              <a:rPr lang="tr-TR" dirty="0" smtClean="0">
                <a:solidFill>
                  <a:schemeClr val="tx1"/>
                </a:solidFill>
              </a:rPr>
              <a:t>Hata </a:t>
            </a:r>
            <a:r>
              <a:rPr lang="tr-TR" dirty="0">
                <a:solidFill>
                  <a:schemeClr val="tx1"/>
                </a:solidFill>
              </a:rPr>
              <a:t>yapabilirim, bunlardan ders alabilirim. </a:t>
            </a:r>
            <a:endParaRPr lang="tr-TR" dirty="0" smtClean="0">
              <a:solidFill>
                <a:schemeClr val="tx1"/>
              </a:solidFill>
            </a:endParaRPr>
          </a:p>
          <a:p>
            <a:pPr>
              <a:buFontTx/>
              <a:buChar char="-"/>
            </a:pPr>
            <a:r>
              <a:rPr lang="tr-TR" dirty="0" smtClean="0">
                <a:solidFill>
                  <a:schemeClr val="tx1"/>
                </a:solidFill>
              </a:rPr>
              <a:t>- </a:t>
            </a:r>
            <a:r>
              <a:rPr lang="tr-TR" dirty="0">
                <a:solidFill>
                  <a:schemeClr val="tx1"/>
                </a:solidFill>
              </a:rPr>
              <a:t>Güçlüklerle mücadele ederim, yaşamı seviyorum. </a:t>
            </a:r>
            <a:endParaRPr lang="tr-TR" dirty="0" smtClean="0">
              <a:solidFill>
                <a:schemeClr val="tx1"/>
              </a:solidFill>
            </a:endParaRPr>
          </a:p>
          <a:p>
            <a:pPr>
              <a:buFontTx/>
              <a:buChar char="-"/>
            </a:pPr>
            <a:r>
              <a:rPr lang="tr-TR" dirty="0" smtClean="0">
                <a:solidFill>
                  <a:schemeClr val="tx1"/>
                </a:solidFill>
              </a:rPr>
              <a:t>- </a:t>
            </a:r>
            <a:r>
              <a:rPr lang="tr-TR" dirty="0">
                <a:solidFill>
                  <a:schemeClr val="tx1"/>
                </a:solidFill>
              </a:rPr>
              <a:t>Yüzümde sivilcelerim olabilir. </a:t>
            </a:r>
            <a:endParaRPr lang="tr-TR" dirty="0" smtClean="0">
              <a:solidFill>
                <a:schemeClr val="tx1"/>
              </a:solidFill>
            </a:endParaRPr>
          </a:p>
          <a:p>
            <a:pPr>
              <a:buFontTx/>
              <a:buChar char="-"/>
            </a:pPr>
            <a:r>
              <a:rPr lang="tr-TR" dirty="0" smtClean="0">
                <a:solidFill>
                  <a:schemeClr val="tx1"/>
                </a:solidFill>
              </a:rPr>
              <a:t>- </a:t>
            </a:r>
            <a:r>
              <a:rPr lang="tr-TR" dirty="0">
                <a:solidFill>
                  <a:schemeClr val="tx1"/>
                </a:solidFill>
              </a:rPr>
              <a:t>Elim kolum sürekli büyüyor, buna alışabilirim. </a:t>
            </a:r>
            <a:endParaRPr lang="tr-TR" dirty="0" smtClean="0">
              <a:solidFill>
                <a:schemeClr val="tx1"/>
              </a:solidFill>
            </a:endParaRPr>
          </a:p>
          <a:p>
            <a:pPr>
              <a:buFontTx/>
              <a:buChar char="-"/>
            </a:pPr>
            <a:r>
              <a:rPr lang="tr-TR" dirty="0" smtClean="0">
                <a:solidFill>
                  <a:schemeClr val="tx1"/>
                </a:solidFill>
              </a:rPr>
              <a:t>- </a:t>
            </a:r>
            <a:r>
              <a:rPr lang="tr-TR" dirty="0">
                <a:solidFill>
                  <a:schemeClr val="tx1"/>
                </a:solidFill>
              </a:rPr>
              <a:t>Kararsızım doğru karar vermeyi öğrenebilirim. </a:t>
            </a:r>
            <a:endParaRPr lang="tr-TR" dirty="0" smtClean="0">
              <a:solidFill>
                <a:schemeClr val="tx1"/>
              </a:solidFill>
            </a:endParaRPr>
          </a:p>
          <a:p>
            <a:pPr>
              <a:buFontTx/>
              <a:buChar char="-"/>
            </a:pPr>
            <a:r>
              <a:rPr lang="tr-TR" dirty="0" smtClean="0">
                <a:solidFill>
                  <a:schemeClr val="tx1"/>
                </a:solidFill>
              </a:rPr>
              <a:t>- </a:t>
            </a:r>
            <a:r>
              <a:rPr lang="tr-TR" dirty="0">
                <a:solidFill>
                  <a:schemeClr val="tx1"/>
                </a:solidFill>
              </a:rPr>
              <a:t>Ani tepkiler verebiliyorum, farkındayım. </a:t>
            </a:r>
            <a:endParaRPr lang="tr-TR" dirty="0" smtClean="0">
              <a:solidFill>
                <a:schemeClr val="tx1"/>
              </a:solidFill>
            </a:endParaRPr>
          </a:p>
          <a:p>
            <a:pPr>
              <a:buFontTx/>
              <a:buChar char="-"/>
            </a:pPr>
            <a:r>
              <a:rPr lang="tr-TR" dirty="0" smtClean="0">
                <a:solidFill>
                  <a:schemeClr val="tx1"/>
                </a:solidFill>
              </a:rPr>
              <a:t>AMA</a:t>
            </a:r>
            <a:r>
              <a:rPr lang="tr-TR" dirty="0">
                <a:solidFill>
                  <a:schemeClr val="tx1"/>
                </a:solidFill>
              </a:rPr>
              <a:t>... GELİŞİYORUM... ENERJİ DOLUYUM... KENDİMİ SEVİYORUM...</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99873" y="2458529"/>
            <a:ext cx="3821502" cy="3502324"/>
          </a:xfrm>
          <a:prstGeom prst="rect">
            <a:avLst/>
          </a:prstGeom>
        </p:spPr>
      </p:pic>
    </p:spTree>
    <p:extLst>
      <p:ext uri="{BB962C8B-B14F-4D97-AF65-F5344CB8AC3E}">
        <p14:creationId xmlns:p14="http://schemas.microsoft.com/office/powerpoint/2010/main" xmlns="" val="355625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ERGENLİKTEKİ DEĞİŞİMLER</a:t>
            </a:r>
            <a:endParaRPr lang="tr-TR" dirty="0"/>
          </a:p>
        </p:txBody>
      </p:sp>
      <p:sp>
        <p:nvSpPr>
          <p:cNvPr id="3" name="İçerik Yer Tutucusu 2"/>
          <p:cNvSpPr>
            <a:spLocks noGrp="1"/>
          </p:cNvSpPr>
          <p:nvPr>
            <p:ph idx="1"/>
          </p:nvPr>
        </p:nvSpPr>
        <p:spPr/>
        <p:txBody>
          <a:bodyPr/>
          <a:lstStyle/>
          <a:p>
            <a:r>
              <a:rPr lang="tr-TR" dirty="0" smtClean="0"/>
              <a:t>FİZİKSEL (Bedensel Değişimler, Dış Görünüş Algısı)</a:t>
            </a:r>
          </a:p>
          <a:p>
            <a:r>
              <a:rPr lang="tr-TR" dirty="0" smtClean="0"/>
              <a:t>DUYGUSAL ( Hayali Seyirci, Benmerkezcilik, Yalnızlık İsteği, Çalışma İsteksizliği, ahenksizlikler, Can Sıkıntısı, Huzursuzluk, Otoriteye Karşı Direniş</a:t>
            </a:r>
            <a:r>
              <a:rPr lang="tr-TR" dirty="0"/>
              <a:t>, </a:t>
            </a:r>
            <a:r>
              <a:rPr lang="tr-TR" dirty="0" smtClean="0"/>
              <a:t>Duyguların Yoğun Yaşanması , </a:t>
            </a:r>
            <a:r>
              <a:rPr lang="tr-TR" dirty="0"/>
              <a:t>Cinsiyetle fazla uğraşma, Aşırı çekingenlik, Gündüz </a:t>
            </a:r>
            <a:r>
              <a:rPr lang="tr-TR" dirty="0" smtClean="0"/>
              <a:t>rüyaları)</a:t>
            </a:r>
          </a:p>
          <a:p>
            <a:r>
              <a:rPr lang="tr-TR" b="1" dirty="0" err="1"/>
              <a:t>Anna</a:t>
            </a:r>
            <a:r>
              <a:rPr lang="tr-TR" b="1" dirty="0"/>
              <a:t> Freud ergeni şöyle tanımlar</a:t>
            </a:r>
            <a:r>
              <a:rPr lang="tr-TR" dirty="0"/>
              <a:t>; </a:t>
            </a:r>
            <a:r>
              <a:rPr lang="tr-TR" dirty="0" smtClean="0"/>
              <a:t>‘Ergen </a:t>
            </a:r>
            <a:r>
              <a:rPr lang="tr-TR" dirty="0"/>
              <a:t>hem son derece bencildir, kendisini ilginin ve dünyanın merkezi gibi görür, hem de son derece fedakardır. Bir an bile düşünmeden kendini ortaya </a:t>
            </a:r>
            <a:r>
              <a:rPr lang="tr-TR" dirty="0" smtClean="0"/>
              <a:t>atabilir.’</a:t>
            </a:r>
            <a:endParaRPr lang="tr-TR" dirty="0"/>
          </a:p>
        </p:txBody>
      </p:sp>
    </p:spTree>
    <p:extLst>
      <p:ext uri="{BB962C8B-B14F-4D97-AF65-F5344CB8AC3E}">
        <p14:creationId xmlns:p14="http://schemas.microsoft.com/office/powerpoint/2010/main" xmlns="" val="47002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2000"/>
                    </a14:imgEffect>
                    <a14:imgEffect>
                      <a14:brightnessContrast bright="40000" contrast="-40000"/>
                    </a14:imgEffect>
                  </a14:imgLayer>
                </a14:imgProps>
              </a:ext>
              <a:ext uri="{28A0092B-C50C-407E-A947-70E740481C1C}">
                <a14:useLocalDpi xmlns:a14="http://schemas.microsoft.com/office/drawing/2010/main" xmlns="" val="0"/>
              </a:ext>
            </a:extLst>
          </a:blip>
          <a:srcRect t="12269"/>
          <a:stretch/>
        </p:blipFill>
        <p:spPr>
          <a:xfrm>
            <a:off x="708803" y="617108"/>
            <a:ext cx="10774391" cy="5503651"/>
          </a:xfrm>
          <a:prstGeom prst="rect">
            <a:avLst/>
          </a:prstGeom>
          <a:effectLst>
            <a:outerShdw blurRad="698500" dir="13260000" sx="1000" sy="1000" algn="ctr" rotWithShape="0">
              <a:srgbClr val="000000">
                <a:alpha val="57000"/>
              </a:srgbClr>
            </a:outerShdw>
          </a:effectLst>
        </p:spPr>
      </p:pic>
      <p:sp>
        <p:nvSpPr>
          <p:cNvPr id="2" name="Unvan 1"/>
          <p:cNvSpPr>
            <a:spLocks noGrp="1"/>
          </p:cNvSpPr>
          <p:nvPr>
            <p:ph type="title"/>
          </p:nvPr>
        </p:nvSpPr>
        <p:spPr/>
        <p:txBody>
          <a:bodyPr/>
          <a:lstStyle/>
          <a:p>
            <a:r>
              <a:rPr lang="tr-TR" dirty="0"/>
              <a:t>ERGENLİKTEKİ DEĞİŞİMLER</a:t>
            </a:r>
          </a:p>
        </p:txBody>
      </p:sp>
      <p:sp>
        <p:nvSpPr>
          <p:cNvPr id="3" name="İçerik Yer Tutucusu 2"/>
          <p:cNvSpPr>
            <a:spLocks noGrp="1"/>
          </p:cNvSpPr>
          <p:nvPr>
            <p:ph idx="1"/>
          </p:nvPr>
        </p:nvSpPr>
        <p:spPr/>
        <p:txBody>
          <a:bodyPr/>
          <a:lstStyle/>
          <a:p>
            <a:r>
              <a:rPr lang="tr-TR" dirty="0" smtClean="0">
                <a:solidFill>
                  <a:schemeClr val="tx1">
                    <a:lumMod val="95000"/>
                    <a:lumOff val="5000"/>
                  </a:schemeClr>
                </a:solidFill>
              </a:rPr>
              <a:t>İLİŞKİSEL ( Arkadaşlık, Flört, Aile İlişkileri)</a:t>
            </a:r>
          </a:p>
          <a:p>
            <a:pPr marL="0" indent="0">
              <a:buNone/>
            </a:pPr>
            <a:endParaRPr lang="tr-TR" dirty="0">
              <a:solidFill>
                <a:schemeClr val="tx1">
                  <a:lumMod val="95000"/>
                  <a:lumOff val="5000"/>
                </a:schemeClr>
              </a:solidFill>
            </a:endParaRPr>
          </a:p>
          <a:p>
            <a:r>
              <a:rPr lang="tr-TR" dirty="0" smtClean="0">
                <a:solidFill>
                  <a:schemeClr val="tx1">
                    <a:lumMod val="95000"/>
                    <a:lumOff val="5000"/>
                  </a:schemeClr>
                </a:solidFill>
              </a:rPr>
              <a:t>PSİKOLOJİK VE BİLİŞSEL (Yeni </a:t>
            </a:r>
            <a:r>
              <a:rPr lang="tr-TR" dirty="0">
                <a:solidFill>
                  <a:schemeClr val="tx1">
                    <a:lumMod val="95000"/>
                    <a:lumOff val="5000"/>
                  </a:schemeClr>
                </a:solidFill>
              </a:rPr>
              <a:t>düşünme becerileri, ihtimal hesapları yapabilme, alternatiflerin varlığını fark etme, soyut düşüncelere sahip olup onları anlayabilme gibi yetileri kapsar</a:t>
            </a:r>
            <a:r>
              <a:rPr lang="tr-TR" dirty="0" smtClean="0">
                <a:solidFill>
                  <a:schemeClr val="tx1">
                    <a:lumMod val="95000"/>
                    <a:lumOff val="5000"/>
                  </a:schemeClr>
                </a:solidFill>
              </a:rPr>
              <a:t>. Ancak tam kapasite kullanamaz.</a:t>
            </a:r>
            <a:r>
              <a:rPr lang="tr-TR" dirty="0"/>
              <a:t> </a:t>
            </a:r>
            <a:r>
              <a:rPr lang="tr-TR" dirty="0" smtClean="0"/>
              <a:t>)</a:t>
            </a:r>
            <a:endParaRPr lang="tr-TR" dirty="0"/>
          </a:p>
        </p:txBody>
      </p:sp>
    </p:spTree>
    <p:extLst>
      <p:ext uri="{BB962C8B-B14F-4D97-AF65-F5344CB8AC3E}">
        <p14:creationId xmlns:p14="http://schemas.microsoft.com/office/powerpoint/2010/main" xmlns="" val="2570819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ÖĞRENCİLERİN DİKKAT ETMESİ GEREKENLER</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Uyku(6-8 Saat)</a:t>
            </a:r>
          </a:p>
          <a:p>
            <a:r>
              <a:rPr lang="tr-TR" dirty="0" smtClean="0"/>
              <a:t>Sağlıklı Beslenme(4 Yapraklı Yonca)</a:t>
            </a:r>
          </a:p>
          <a:p>
            <a:r>
              <a:rPr lang="tr-TR" dirty="0" smtClean="0"/>
              <a:t>Öz bakım Becerileri ( El, Yüz, Diş, Saç, Ayak, Vücut, Kıyafet Temizliği, Vb.)</a:t>
            </a:r>
          </a:p>
          <a:p>
            <a:r>
              <a:rPr lang="tr-TR" dirty="0" smtClean="0"/>
              <a:t>Spor Yapmak</a:t>
            </a:r>
          </a:p>
          <a:p>
            <a:r>
              <a:rPr lang="tr-TR" dirty="0" smtClean="0"/>
              <a:t>Kitap Okuma Becerisi Kazanma</a:t>
            </a:r>
          </a:p>
          <a:p>
            <a:r>
              <a:rPr lang="tr-TR" dirty="0" smtClean="0"/>
              <a:t>Otokontrol Sağlama</a:t>
            </a:r>
          </a:p>
          <a:p>
            <a:r>
              <a:rPr lang="tr-TR" dirty="0" smtClean="0"/>
              <a:t>Bağımlılıklardan Uzak Kalmak (Alkol, sigara, tütün, kumar, alışveriş vb. )</a:t>
            </a:r>
          </a:p>
          <a:p>
            <a:r>
              <a:rPr lang="tr-TR" dirty="0" smtClean="0"/>
              <a:t>Hayır diyebilmek</a:t>
            </a:r>
          </a:p>
          <a:p>
            <a:endParaRPr lang="tr-TR" dirty="0"/>
          </a:p>
          <a:p>
            <a:endParaRPr lang="tr-TR" dirty="0" smtClean="0"/>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94344" y="982132"/>
            <a:ext cx="1351920" cy="1351920"/>
          </a:xfrm>
          <a:prstGeom prst="rect">
            <a:avLst/>
          </a:prstGeom>
        </p:spPr>
      </p:pic>
    </p:spTree>
    <p:extLst>
      <p:ext uri="{BB962C8B-B14F-4D97-AF65-F5344CB8AC3E}">
        <p14:creationId xmlns:p14="http://schemas.microsoft.com/office/powerpoint/2010/main" xmlns="" val="378273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ÖĞRENCİLERİN DİKKAT ETMESİ GEREKENLER</a:t>
            </a:r>
          </a:p>
        </p:txBody>
      </p:sp>
      <p:sp>
        <p:nvSpPr>
          <p:cNvPr id="3" name="İçerik Yer Tutucusu 2"/>
          <p:cNvSpPr>
            <a:spLocks noGrp="1"/>
          </p:cNvSpPr>
          <p:nvPr>
            <p:ph idx="1"/>
          </p:nvPr>
        </p:nvSpPr>
        <p:spPr/>
        <p:txBody>
          <a:bodyPr>
            <a:normAutofit fontScale="92500" lnSpcReduction="20000"/>
          </a:bodyPr>
          <a:lstStyle/>
          <a:p>
            <a:r>
              <a:rPr lang="tr-TR" dirty="0" smtClean="0"/>
              <a:t>Arkadaş Seçimi</a:t>
            </a:r>
          </a:p>
          <a:p>
            <a:r>
              <a:rPr lang="tr-TR" dirty="0" smtClean="0"/>
              <a:t>Flört İlişkilerinde Sınırların Belirlenmesi (istismar)</a:t>
            </a:r>
          </a:p>
          <a:p>
            <a:r>
              <a:rPr lang="tr-TR" dirty="0" smtClean="0"/>
              <a:t>Aile İle Kurulan İlişkide Gelişim Özelliklerinin Farkında Olma</a:t>
            </a:r>
          </a:p>
          <a:p>
            <a:r>
              <a:rPr lang="tr-TR" dirty="0" smtClean="0"/>
              <a:t>Duyguları Tanıma ve Kontrol Sağlama</a:t>
            </a:r>
          </a:p>
          <a:p>
            <a:r>
              <a:rPr lang="tr-TR" dirty="0" smtClean="0"/>
              <a:t>Sosyal Aktivitelere Katılım Sağlama ( tiyatro, şiir, yarışmalar, müzik vb.)</a:t>
            </a:r>
          </a:p>
          <a:p>
            <a:r>
              <a:rPr lang="tr-TR" dirty="0" smtClean="0"/>
              <a:t>Sözlü ve Sözsüz Mesajlarla Kurduğumuz İletişim</a:t>
            </a:r>
          </a:p>
          <a:p>
            <a:r>
              <a:rPr lang="tr-TR" dirty="0" smtClean="0"/>
              <a:t>Dış görünüşümüzden olumlu karakter özelliklerini geliştirmek( esprili, yardımsever, vatansever, hoşgörülü, saygılı, dürüst, çalışkan, fedakar vb.)</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94344" y="982132"/>
            <a:ext cx="1351920" cy="1351920"/>
          </a:xfrm>
          <a:prstGeom prst="rect">
            <a:avLst/>
          </a:prstGeom>
        </p:spPr>
      </p:pic>
    </p:spTree>
    <p:extLst>
      <p:ext uri="{BB962C8B-B14F-4D97-AF65-F5344CB8AC3E}">
        <p14:creationId xmlns:p14="http://schemas.microsoft.com/office/powerpoint/2010/main" xmlns="" val="10864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18008"/>
            <a:ext cx="9601196" cy="1001943"/>
          </a:xfrm>
        </p:spPr>
        <p:txBody>
          <a:bodyPr/>
          <a:lstStyle/>
          <a:p>
            <a:r>
              <a:rPr lang="tr-TR" dirty="0" smtClean="0">
                <a:solidFill>
                  <a:srgbClr val="FF0000"/>
                </a:solidFill>
              </a:rPr>
              <a:t>HAYIR DİYEBİLMEK</a:t>
            </a:r>
            <a:endParaRPr lang="tr-TR" dirty="0">
              <a:solidFill>
                <a:srgbClr val="FF0000"/>
              </a:solidFill>
            </a:endParaRPr>
          </a:p>
        </p:txBody>
      </p:sp>
      <p:pic>
        <p:nvPicPr>
          <p:cNvPr id="4" name="İçerik Yer Tutucusu 3"/>
          <p:cNvPicPr>
            <a:picLocks noGrp="1" noChangeAspect="1"/>
          </p:cNvPicPr>
          <p:nvPr>
            <p:ph idx="1"/>
          </p:nvPr>
        </p:nvPicPr>
        <p:blipFill rotWithShape="1">
          <a:blip r:embed="rId2"/>
          <a:srcRect l="43760" t="22523" r="20409" b="39394"/>
          <a:stretch/>
        </p:blipFill>
        <p:spPr>
          <a:xfrm>
            <a:off x="1449239" y="1837426"/>
            <a:ext cx="5564038" cy="435633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74141" y="1919951"/>
            <a:ext cx="3422457" cy="4273814"/>
          </a:xfrm>
          <a:prstGeom prst="rect">
            <a:avLst/>
          </a:prstGeom>
        </p:spPr>
      </p:pic>
    </p:spTree>
    <p:extLst>
      <p:ext uri="{BB962C8B-B14F-4D97-AF65-F5344CB8AC3E}">
        <p14:creationId xmlns:p14="http://schemas.microsoft.com/office/powerpoint/2010/main" xmlns="" val="3161120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213</TotalTime>
  <Words>664</Words>
  <Application>Microsoft Office PowerPoint</Application>
  <PresentationFormat>Özel</PresentationFormat>
  <Paragraphs>62</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Organik</vt:lpstr>
      <vt:lpstr>ANLAŞILMAK İSTİYORUM</vt:lpstr>
      <vt:lpstr>SUNU İÇERİĞİ</vt:lpstr>
      <vt:lpstr>Slayt 3</vt:lpstr>
      <vt:lpstr>ERGEN NEDİR?</vt:lpstr>
      <vt:lpstr>ERGENLİKTEKİ DEĞİŞİMLER</vt:lpstr>
      <vt:lpstr>ERGENLİKTEKİ DEĞİŞİMLER</vt:lpstr>
      <vt:lpstr>ÖĞRENCİLERİN DİKKAT ETMESİ GEREKENLER</vt:lpstr>
      <vt:lpstr>ÖĞRENCİLERİN DİKKAT ETMESİ GEREKENLER</vt:lpstr>
      <vt:lpstr>HAYIR DİYEBİLMEK</vt:lpstr>
      <vt:lpstr>ÖĞRENCİYE ÖNERİLER</vt:lpstr>
      <vt:lpstr>Aileye öneriler</vt:lpstr>
      <vt:lpstr>Slayt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ANLAŞILMAK İSTİYORUM</dc:title>
  <dc:creator>Sezgin</dc:creator>
  <cp:lastModifiedBy>Memur</cp:lastModifiedBy>
  <cp:revision>15</cp:revision>
  <dcterms:created xsi:type="dcterms:W3CDTF">2024-03-13T08:20:41Z</dcterms:created>
  <dcterms:modified xsi:type="dcterms:W3CDTF">2024-03-19T07:27:08Z</dcterms:modified>
</cp:coreProperties>
</file>