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13428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14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373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25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0188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23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62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91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992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29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553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5000"/>
                <a:lumOff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94D6E1C-5DD1-49D0-BFCA-251F58F5C130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4D440C5-8335-4197-92A1-DD64961BC7D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760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DERS SEÇİMİ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SEZGİN UYSAL</a:t>
            </a:r>
          </a:p>
          <a:p>
            <a:r>
              <a:rPr lang="tr-TR" dirty="0" smtClean="0"/>
              <a:t>OKUL PSİKOLOJİK DANIŞMANI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94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44236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SAYISAL-SAY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729" b="9478"/>
          <a:stretch/>
        </p:blipFill>
        <p:spPr>
          <a:xfrm>
            <a:off x="831273" y="1330036"/>
            <a:ext cx="11125200" cy="516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EŞİT AĞIRLIK-EA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81" b="8317"/>
          <a:stretch/>
        </p:blipFill>
        <p:spPr>
          <a:xfrm>
            <a:off x="1080655" y="1302327"/>
            <a:ext cx="10640290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3509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SÖZEL-SÖZ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955" b="5996"/>
          <a:stretch/>
        </p:blipFill>
        <p:spPr>
          <a:xfrm>
            <a:off x="1066800" y="1496292"/>
            <a:ext cx="10681855" cy="5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7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YABANCI DİL-DİL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372" b="9865"/>
          <a:stretch/>
        </p:blipFill>
        <p:spPr>
          <a:xfrm>
            <a:off x="803564" y="1537856"/>
            <a:ext cx="11042071" cy="511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99" t="18181" r="12917" b="6383"/>
          <a:stretch/>
        </p:blipFill>
        <p:spPr>
          <a:xfrm>
            <a:off x="845127" y="138545"/>
            <a:ext cx="10723418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02" t="18182" r="8785" b="16828"/>
          <a:stretch/>
        </p:blipFill>
        <p:spPr>
          <a:xfrm>
            <a:off x="789709" y="332510"/>
            <a:ext cx="11000509" cy="62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23" t="17795" r="11137" b="16054"/>
          <a:stretch/>
        </p:blipFill>
        <p:spPr>
          <a:xfrm>
            <a:off x="803564" y="360218"/>
            <a:ext cx="10875818" cy="62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36" t="18182" r="9655" b="16441"/>
          <a:stretch/>
        </p:blipFill>
        <p:spPr>
          <a:xfrm>
            <a:off x="762001" y="318655"/>
            <a:ext cx="11180618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72" t="23211" r="9872" b="18375"/>
          <a:stretch/>
        </p:blipFill>
        <p:spPr>
          <a:xfrm>
            <a:off x="886691" y="221674"/>
            <a:ext cx="10986654" cy="642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YANLIŞ DERS ( ALAN ) TERCİHİ YAPANLAR NİÇİN BU HATAYA DÜŞÜYOR?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❖ Bazı derslerden kaçınmak için başka bir alan seçmek :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ÖRNEK</a:t>
            </a:r>
            <a:r>
              <a:rPr lang="tr-TR" dirty="0"/>
              <a:t>: Matematik dersin yapamayan öğrencinin yabanci dil ya da sözel bölümünü tercih etmesi,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❖ </a:t>
            </a:r>
            <a:r>
              <a:rPr lang="tr-TR" dirty="0"/>
              <a:t>Bir alanın diğer alandan daha kolay olduğunu düşünerek alan seçmek,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ÖRNEK</a:t>
            </a:r>
            <a:r>
              <a:rPr lang="tr-TR" dirty="0"/>
              <a:t>: Sayısal alan zordur, ben yapamam en iyisi eşit ağırlık bölümünü tercih edeyim.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❖ </a:t>
            </a:r>
            <a:r>
              <a:rPr lang="tr-TR" dirty="0"/>
              <a:t>Akran grubunun etkisinde kalmak: Arkadaşlarının etkisinde kalarak alan seçmek,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ÖRNEK</a:t>
            </a:r>
            <a:r>
              <a:rPr lang="tr-TR" dirty="0"/>
              <a:t>: Ayşe arkadaşım sayısal bölümü seçiyor, ben ondan ayrı sınıfa düşmek istemiyorum. O olmadan yapamam☺ Ben de sayısal bölümü tercih edeceğim.</a:t>
            </a:r>
          </a:p>
        </p:txBody>
      </p:sp>
    </p:spTree>
    <p:extLst>
      <p:ext uri="{BB962C8B-B14F-4D97-AF65-F5344CB8AC3E}">
        <p14:creationId xmlns:p14="http://schemas.microsoft.com/office/powerpoint/2010/main" val="25892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512617"/>
            <a:ext cx="9601200" cy="5874327"/>
          </a:xfrm>
        </p:spPr>
        <p:txBody>
          <a:bodyPr>
            <a:normAutofit/>
          </a:bodyPr>
          <a:lstStyle/>
          <a:p>
            <a:r>
              <a:rPr lang="tr-TR" sz="4400" dirty="0"/>
              <a:t>GELECEKTEKİ MESLEĞİNİZİ BELİRLEMEDE EN ÖNEMLİ ADIMLARDAN BİRİNİN ALAN-DERS SEÇİMİ OLDUĞUNU BİLİYOR MUSUNUZ? </a:t>
            </a:r>
            <a:endParaRPr lang="tr-TR" sz="4400" dirty="0" smtClean="0"/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sz="3200" dirty="0" smtClean="0">
                <a:solidFill>
                  <a:srgbClr val="FF0000"/>
                </a:solidFill>
              </a:rPr>
              <a:t>PEKİ </a:t>
            </a:r>
            <a:r>
              <a:rPr lang="tr-TR" sz="3200" dirty="0">
                <a:solidFill>
                  <a:srgbClr val="FF0000"/>
                </a:solidFill>
              </a:rPr>
              <a:t>BÖYLE ÖNEMLİ BİR TERCİHTE NELERE DİKKAT ETMELİYİZ?</a:t>
            </a:r>
          </a:p>
        </p:txBody>
      </p:sp>
    </p:spTree>
    <p:extLst>
      <p:ext uri="{BB962C8B-B14F-4D97-AF65-F5344CB8AC3E}">
        <p14:creationId xmlns:p14="http://schemas.microsoft.com/office/powerpoint/2010/main" val="6555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YANLIŞ DERS ( ALAN ) TERCİHİ YAPANLAR NİÇİN BU HATAYA DÜŞÜYOR?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❖ Önyargılarla alan seçmek Toplumsal önyargıların etkisin- de kalmak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ÖRNEK: Sözel alanını tembeller seçer, sayısal alanından üniversiteye girmek daha kolay, sayısal bölümü zekiler tercih eder.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❖ </a:t>
            </a:r>
            <a:r>
              <a:rPr lang="tr-TR" dirty="0"/>
              <a:t>İlgi ve yeteneklerini objektif olarak değerlendirememek,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❖ </a:t>
            </a:r>
            <a:r>
              <a:rPr lang="tr-TR" dirty="0"/>
              <a:t>Yetenekler ve kişilik özellikleri göz ardı edilip statüsüne bakılarak meslek seçmek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❖ </a:t>
            </a:r>
            <a:r>
              <a:rPr lang="tr-TR" dirty="0"/>
              <a:t>Moda – popüler mesleklere yönelmek ve buna göre alan seçmek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ÖRNEK</a:t>
            </a:r>
            <a:r>
              <a:rPr lang="tr-TR" dirty="0"/>
              <a:t>: Eşit Ağırlık bölümünde psikoloji ve hukuk tan başka meslek yok, mecbur bu meslekleri seçeceğim vb.</a:t>
            </a:r>
          </a:p>
        </p:txBody>
      </p:sp>
    </p:spTree>
    <p:extLst>
      <p:ext uri="{BB962C8B-B14F-4D97-AF65-F5344CB8AC3E}">
        <p14:creationId xmlns:p14="http://schemas.microsoft.com/office/powerpoint/2010/main" val="17526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❖ Sırf Anne baba istiyor diye mesleği </a:t>
            </a:r>
            <a:r>
              <a:rPr lang="tr-TR" dirty="0" smtClean="0"/>
              <a:t>seçmek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❖ Alınan puana göre tercih yapmak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❖ </a:t>
            </a:r>
            <a:r>
              <a:rPr lang="tr-TR" dirty="0"/>
              <a:t>Bölüm değil okul ya da şehre göre karar vermek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/>
              <a:t>❖ Bölüm hakkında yeterince bilinçli olmamak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ÖRNEK</a:t>
            </a:r>
            <a:r>
              <a:rPr lang="tr-TR" dirty="0"/>
              <a:t>: Yabancı Dil bölümünde matematik dersi görmeyeceğim. Rahat ederim. / Sayısal bölümde tarih dersi görmeyeceğim. Rahat ederim.</a:t>
            </a:r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YANLIŞ DERS ( ALAN ) TERCİHİ YAPANLAR NİÇİN BU HATAYA DÜŞÜYOR?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69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87582"/>
          </a:xfrm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YANLIŞ ALAN DERS SEÇİMİ YAPARSAK NE Mİ OLUR?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86000"/>
            <a:ext cx="3006436" cy="1288473"/>
          </a:xfrm>
          <a:solidFill>
            <a:schemeClr val="tx2">
              <a:lumMod val="50000"/>
              <a:lumOff val="5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tr-TR" dirty="0"/>
              <a:t>ORTAÖĞRETİMDE DERSLERİMİZE OLAN MOTİVASYONUMUZU AZALTIR.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4807527" y="2618417"/>
            <a:ext cx="3214254" cy="9233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MOTİVASYONUMUZUN AZALDIĞI DERSLERDE NOTLARIMIZ DÜŞECEKTİR.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8451272" y="2355273"/>
            <a:ext cx="3214255" cy="12003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ORTAÖĞRETİMDE DÜŞEN NOTLARIMIZ YKS 'DE DÜŞÜK OBP OLARAK KARŞIMIZA ÇIKACAKTIR.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420091" y="4918132"/>
            <a:ext cx="2909454" cy="64633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YANLIŞ MESLEK SEÇMEMİZE YOL AÇAR.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4807527" y="4502634"/>
            <a:ext cx="3214254" cy="1477328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İLGİMİZİN, YETENEĞİMİZİN DOĞRULTUSUNDA SEÇMEDİĞİMİZ BİR MESLEK İSE İŞ HAYATINDA BİZİ MUTSUZ EDECEKTİR.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8603673" y="4225636"/>
            <a:ext cx="3061854" cy="1754326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YANLIŞ MESLEK SEÇİMİ İSE UZUN YILLAR BOYUNCA SEVMEDİĞİMİZ , İLGİMİZİN VE YETENEĞİMİZİN OLMADIĞI BİR MESLEĞİ YAPMAK ZORUNDA BIRAKIR.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98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6636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KENDİNİ 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599" y="1759527"/>
            <a:ext cx="3934691" cy="14131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 smtClean="0"/>
              <a:t>İLGİ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371599" y="3449781"/>
            <a:ext cx="3934691" cy="141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YETENEK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371599" y="5140035"/>
            <a:ext cx="3934691" cy="1413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DEĞER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303818" y="1842654"/>
            <a:ext cx="5153891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Neleri yapmaktan hoşlanırım ?</a:t>
            </a:r>
          </a:p>
          <a:p>
            <a:endParaRPr lang="tr-TR" dirty="0"/>
          </a:p>
          <a:p>
            <a:r>
              <a:rPr lang="tr-TR" dirty="0" smtClean="0"/>
              <a:t> İlgi duyduğum meslekler neler?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03818" y="3713018"/>
            <a:ext cx="5153891" cy="92333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Ben neler yapabilirim ? </a:t>
            </a:r>
          </a:p>
          <a:p>
            <a:endParaRPr lang="tr-TR" dirty="0"/>
          </a:p>
          <a:p>
            <a:r>
              <a:rPr lang="tr-TR" dirty="0" smtClean="0"/>
              <a:t>Neler yapabiliyorum?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428509" y="5361709"/>
            <a:ext cx="5029200" cy="120032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Mesleklerin: </a:t>
            </a:r>
          </a:p>
          <a:p>
            <a:r>
              <a:rPr lang="tr-TR" dirty="0" smtClean="0"/>
              <a:t>Çalışma alanları neler? Çalışma koşulları neler ? Mesleğin gerektirdiği özellikler neler ? İş bulma imkanları neler ? Kazancı ne kadar 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94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9764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/>
              <a:t>HEDEFLEDİĞİN MESLEĞİ DÜŞÜN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sz="2400" dirty="0">
                <a:solidFill>
                  <a:srgbClr val="FF0000"/>
                </a:solidFill>
              </a:rPr>
              <a:t>Gelecekte yapmak istediğiniz meslek ne ?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Gideceğiniz alanda alacağınız dersler sizi bu mesleğe ulaştıracak mı </a:t>
            </a:r>
            <a:r>
              <a:rPr lang="tr-TR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>
                <a:solidFill>
                  <a:srgbClr val="FF0000"/>
                </a:solidFill>
              </a:rPr>
              <a:t>Kendinize bu soruları sorduktan sonra alacağınız cevaplar ile seçtiğiniz ağırlıklı derslerin olduğu alan birbiriyle uyumlu mu ? </a:t>
            </a:r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sorusunu </a:t>
            </a:r>
            <a:r>
              <a:rPr lang="tr-TR" dirty="0"/>
              <a:t>kendinize sorun. Cevabınız evet ise sorun yok. </a:t>
            </a:r>
            <a:endParaRPr lang="tr-TR" dirty="0" smtClean="0"/>
          </a:p>
          <a:p>
            <a:r>
              <a:rPr lang="tr-TR" dirty="0" smtClean="0"/>
              <a:t>Hayır </a:t>
            </a:r>
            <a:r>
              <a:rPr lang="tr-TR" dirty="0"/>
              <a:t>ise alan(ders) seçimi konusunda tekrar sorgulama yapmanız gerekebilir.</a:t>
            </a:r>
          </a:p>
        </p:txBody>
      </p:sp>
    </p:spTree>
    <p:extLst>
      <p:ext uri="{BB962C8B-B14F-4D97-AF65-F5344CB8AC3E}">
        <p14:creationId xmlns:p14="http://schemas.microsoft.com/office/powerpoint/2010/main" val="27558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 smtClean="0"/>
              <a:t>SEÇİMİNİ YAP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3158836"/>
            <a:ext cx="9601200" cy="2708564"/>
          </a:xfrm>
        </p:spPr>
        <p:txBody>
          <a:bodyPr>
            <a:normAutofit/>
          </a:bodyPr>
          <a:lstStyle/>
          <a:p>
            <a:r>
              <a:rPr lang="tr-TR" sz="2400" dirty="0"/>
              <a:t>Gerekli araştırmaları yaptıktan sonra artık karar verme zamanı. Okul Rehberlik Servisi, öğretmenlerimiz ve ailemizle görüştükten sonra etkili bir şekilde seçimimizi yapmalıyız.</a:t>
            </a:r>
          </a:p>
        </p:txBody>
      </p:sp>
    </p:spTree>
    <p:extLst>
      <p:ext uri="{BB962C8B-B14F-4D97-AF65-F5344CB8AC3E}">
        <p14:creationId xmlns:p14="http://schemas.microsoft.com/office/powerpoint/2010/main" val="40159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1620" y="809469"/>
            <a:ext cx="96012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7200" dirty="0" smtClean="0"/>
          </a:p>
          <a:p>
            <a:pPr marL="0" indent="0" algn="ctr">
              <a:buNone/>
            </a:pPr>
            <a:r>
              <a:rPr lang="tr-TR" sz="7200" dirty="0" smtClean="0"/>
              <a:t>DİNLEDİĞİNİZ İÇİN TEŞEKKÜRLER...</a:t>
            </a:r>
            <a:endParaRPr lang="tr-TR" sz="7200" dirty="0"/>
          </a:p>
        </p:txBody>
      </p:sp>
    </p:spTree>
    <p:extLst>
      <p:ext uri="{BB962C8B-B14F-4D97-AF65-F5344CB8AC3E}">
        <p14:creationId xmlns:p14="http://schemas.microsoft.com/office/powerpoint/2010/main" val="398924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592" y="-629588"/>
            <a:ext cx="5476408" cy="748758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ALAN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599" y="2382982"/>
            <a:ext cx="10215797" cy="4218709"/>
          </a:xfrm>
        </p:spPr>
        <p:txBody>
          <a:bodyPr>
            <a:normAutofit/>
          </a:bodyPr>
          <a:lstStyle/>
          <a:p>
            <a:r>
              <a:rPr lang="tr-TR" sz="2400" dirty="0"/>
              <a:t>Alan Nedir: Lise öğrenimi gören öğrencilerin ileride çalışmak istedikleri mesleklere ön hazırlıkları olması için seçtikleri ders grubudur. </a:t>
            </a:r>
            <a:endParaRPr lang="tr-TR" sz="2400" dirty="0" smtClean="0"/>
          </a:p>
          <a:p>
            <a:r>
              <a:rPr lang="tr-TR" sz="2400" dirty="0" smtClean="0"/>
              <a:t>Genel </a:t>
            </a:r>
            <a:r>
              <a:rPr lang="tr-TR" sz="2400" dirty="0"/>
              <a:t>liselerde öğrenim gören öğrenciler ders seçimi yaparak belli grupta derslerin öğrenimini görerek, seçmek istedikleri meslekler için akademik bir alt yapı kazanırlar.</a:t>
            </a:r>
          </a:p>
        </p:txBody>
      </p:sp>
    </p:spTree>
    <p:extLst>
      <p:ext uri="{BB962C8B-B14F-4D97-AF65-F5344CB8AC3E}">
        <p14:creationId xmlns:p14="http://schemas.microsoft.com/office/powerpoint/2010/main" val="5361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6745"/>
          </a:xfrm>
          <a:ln>
            <a:solidFill>
              <a:schemeClr val="tx2"/>
            </a:solidFill>
          </a:ln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</a:rPr>
              <a:t>ÖNEMLİ UYARI!!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814945" y="2369127"/>
            <a:ext cx="3629891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Her türlü lise ve alan mezunu aday üniversitelerde istediği programı (sınav başarısına bağlı olarak) kazanabilmektedir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 rot="10800000" flipH="1" flipV="1">
            <a:off x="7250550" y="2320279"/>
            <a:ext cx="3722250" cy="120032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Her türlü lise ve alan mezunu aday üniversitelerde istediği programı (sınav başarısına bağlı olarak) kazanabilmektedir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814945" y="4918364"/>
            <a:ext cx="958734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Bu sınıflandırma öğrencilerin meslek seçimini kolaylaştırmak için yapılmaktadır.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DİKKAT!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396836"/>
            <a:ext cx="9601200" cy="464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❖ Alan seçimi, üniversite hazırlık sürecinin en önemli kilometre taşlarından biridir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  <a:r>
              <a:rPr lang="tr-TR" sz="2400" dirty="0"/>
              <a:t>❖ Yönetmelik gereğince her öğrenci 10. sınıfta istediği derslerden oluşan bir alanı seçmekte ve bir anlamda üniversite maratonunda, "</a:t>
            </a:r>
            <a:r>
              <a:rPr lang="tr-TR" sz="2400" dirty="0">
                <a:solidFill>
                  <a:srgbClr val="FF0000"/>
                </a:solidFill>
              </a:rPr>
              <a:t>hangi kulvarda koşacağına</a:t>
            </a:r>
            <a:r>
              <a:rPr lang="tr-TR" sz="2400" dirty="0"/>
              <a:t>" karar vermektedir.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❖ </a:t>
            </a:r>
            <a:r>
              <a:rPr lang="tr-TR" sz="2400" dirty="0"/>
              <a:t>Öğrencinin seçmiş olduğu bu kulvarın "</a:t>
            </a:r>
            <a:r>
              <a:rPr lang="tr-TR" sz="2400" dirty="0">
                <a:solidFill>
                  <a:srgbClr val="FF0000"/>
                </a:solidFill>
              </a:rPr>
              <a:t>kendisine uygun olması</a:t>
            </a:r>
            <a:r>
              <a:rPr lang="tr-TR" sz="2400" dirty="0"/>
              <a:t>" üniversite sınavında daha başarılı olmasını sağlarken, yanlış kulvar seçmesi de üniversiteyi kazanmasını zorlaştırmaktadır.</a:t>
            </a:r>
          </a:p>
        </p:txBody>
      </p:sp>
    </p:spTree>
    <p:extLst>
      <p:ext uri="{BB962C8B-B14F-4D97-AF65-F5344CB8AC3E}">
        <p14:creationId xmlns:p14="http://schemas.microsoft.com/office/powerpoint/2010/main" val="20746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32" y="-1"/>
            <a:ext cx="3937494" cy="250335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DİKKAT!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376055"/>
            <a:ext cx="9601200" cy="4481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/>
              <a:t>❖ Seçilecek dersler TYT-AYT sınavlarındaki başarılarınızda etkili olacaktır: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*</a:t>
            </a:r>
            <a:r>
              <a:rPr lang="tr-TR" sz="2400" dirty="0"/>
              <a:t>Seçtiğiniz derslerinden alacağınız notlar yıl sonu sınıf geçme başarınızı belirleyecektir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  <a:r>
              <a:rPr lang="tr-TR" sz="2400" dirty="0"/>
              <a:t>*Ayrıca yıl sonu notlarınız Ortaöğretim Başarı Puanı olarak TYT-AYT puanlarınıza eklenecektir. </a:t>
            </a: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❖ </a:t>
            </a:r>
            <a:r>
              <a:rPr lang="tr-TR" sz="2400" dirty="0"/>
              <a:t>Alan seçimi genel liselerde 10. sınıftan 11. sınıfa geçerken yapılmaktadır. Bu nedenle 9. ve 10. sınıf notları göz önünde bulundurulmalıdır</a:t>
            </a:r>
            <a:r>
              <a:rPr lang="tr-TR" sz="2400" dirty="0" smtClean="0"/>
              <a:t>.</a:t>
            </a:r>
          </a:p>
          <a:p>
            <a:pPr marL="0" indent="0">
              <a:buNone/>
            </a:pPr>
            <a:r>
              <a:rPr lang="tr-TR" sz="2400" dirty="0" smtClean="0"/>
              <a:t> </a:t>
            </a:r>
            <a:r>
              <a:rPr lang="tr-TR" sz="2400" dirty="0"/>
              <a:t>❖ Alan-ders tercihi yaparken gerçekçi olunmalıdır.</a:t>
            </a:r>
          </a:p>
        </p:txBody>
      </p:sp>
    </p:spTree>
    <p:extLst>
      <p:ext uri="{BB962C8B-B14F-4D97-AF65-F5344CB8AC3E}">
        <p14:creationId xmlns:p14="http://schemas.microsoft.com/office/powerpoint/2010/main" val="14919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53" t="21277" r="29229" b="8704"/>
          <a:stretch/>
        </p:blipFill>
        <p:spPr>
          <a:xfrm>
            <a:off x="997527" y="415636"/>
            <a:ext cx="10764982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77" b="8704"/>
          <a:stretch/>
        </p:blipFill>
        <p:spPr>
          <a:xfrm>
            <a:off x="928255" y="685800"/>
            <a:ext cx="10972800" cy="5534891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9060873" y="5389418"/>
            <a:ext cx="2729345" cy="80356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DİKKAT!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1371600" y="477981"/>
            <a:ext cx="831273" cy="103216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5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885491"/>
              </p:ext>
            </p:extLst>
          </p:nvPr>
        </p:nvGraphicFramePr>
        <p:xfrm>
          <a:off x="1371600" y="1316180"/>
          <a:ext cx="9601200" cy="254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8120493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558607948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67356040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1168103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888123536"/>
                    </a:ext>
                  </a:extLst>
                </a:gridCol>
              </a:tblGrid>
              <a:tr h="424872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SAY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SÖZ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389682"/>
                  </a:ext>
                </a:extLst>
              </a:tr>
              <a:tr h="424872">
                <a:tc>
                  <a:txBody>
                    <a:bodyPr/>
                    <a:lstStyle/>
                    <a:p>
                      <a:r>
                        <a:rPr lang="tr-TR" dirty="0" smtClean="0"/>
                        <a:t>TYT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756720"/>
                  </a:ext>
                </a:extLst>
              </a:tr>
              <a:tr h="424872">
                <a:tc>
                  <a:txBody>
                    <a:bodyPr/>
                    <a:lstStyle/>
                    <a:p>
                      <a:r>
                        <a:rPr lang="tr-TR" dirty="0" smtClean="0"/>
                        <a:t>İ. MATEMATİK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523564"/>
                  </a:ext>
                </a:extLst>
              </a:tr>
              <a:tr h="424872">
                <a:tc>
                  <a:txBody>
                    <a:bodyPr/>
                    <a:lstStyle/>
                    <a:p>
                      <a:r>
                        <a:rPr lang="tr-TR" dirty="0" smtClean="0"/>
                        <a:t>FEN BİLİMLERİ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024051"/>
                  </a:ext>
                </a:extLst>
              </a:tr>
              <a:tr h="424872">
                <a:tc>
                  <a:txBody>
                    <a:bodyPr/>
                    <a:lstStyle/>
                    <a:p>
                      <a:r>
                        <a:rPr lang="tr-TR" dirty="0" smtClean="0"/>
                        <a:t>EDEBİYAT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824034"/>
                  </a:ext>
                </a:extLst>
              </a:tr>
              <a:tr h="424872">
                <a:tc>
                  <a:txBody>
                    <a:bodyPr/>
                    <a:lstStyle/>
                    <a:p>
                      <a:r>
                        <a:rPr lang="tr-TR" dirty="0" smtClean="0"/>
                        <a:t>TARİH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342790"/>
                  </a:ext>
                </a:extLst>
              </a:tr>
            </a:tbl>
          </a:graphicData>
        </a:graphic>
      </p:graphicFrame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1575"/>
              </p:ext>
            </p:extLst>
          </p:nvPr>
        </p:nvGraphicFramePr>
        <p:xfrm>
          <a:off x="1371600" y="3865414"/>
          <a:ext cx="9601200" cy="215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399510578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68472854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8303375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55573778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793691343"/>
                    </a:ext>
                  </a:extLst>
                </a:gridCol>
              </a:tblGrid>
              <a:tr h="537557">
                <a:tc>
                  <a:txBody>
                    <a:bodyPr/>
                    <a:lstStyle/>
                    <a:p>
                      <a:r>
                        <a:rPr lang="tr-TR" dirty="0" smtClean="0"/>
                        <a:t>COĞRAFYA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502704"/>
                  </a:ext>
                </a:extLst>
              </a:tr>
              <a:tr h="537557">
                <a:tc>
                  <a:txBody>
                    <a:bodyPr/>
                    <a:lstStyle/>
                    <a:p>
                      <a:r>
                        <a:rPr lang="tr-TR" dirty="0" smtClean="0"/>
                        <a:t>PSİKOLOJİ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566612"/>
                  </a:ext>
                </a:extLst>
              </a:tr>
              <a:tr h="537557">
                <a:tc>
                  <a:txBody>
                    <a:bodyPr/>
                    <a:lstStyle/>
                    <a:p>
                      <a:r>
                        <a:rPr lang="tr-TR" dirty="0" smtClean="0"/>
                        <a:t>SOSYOLOJİ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924508"/>
                  </a:ext>
                </a:extLst>
              </a:tr>
              <a:tr h="537557">
                <a:tc>
                  <a:txBody>
                    <a:bodyPr/>
                    <a:lstStyle/>
                    <a:p>
                      <a:r>
                        <a:rPr lang="tr-TR" dirty="0" smtClean="0"/>
                        <a:t>MANTIK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27334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482230"/>
              </p:ext>
            </p:extLst>
          </p:nvPr>
        </p:nvGraphicFramePr>
        <p:xfrm>
          <a:off x="1371600" y="6015643"/>
          <a:ext cx="9601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904989195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00139364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6064529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06378797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009642275"/>
                    </a:ext>
                  </a:extLst>
                </a:gridCol>
              </a:tblGrid>
              <a:tr h="339436"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İNGİLİZCE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X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114027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43670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1371600" y="556552"/>
            <a:ext cx="960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PUAN TÜRLERİNE ETKİ EDEN TYT-YKS TESTLERİ</a:t>
            </a:r>
            <a:r>
              <a:rPr lang="tr-TR" dirty="0" smtClean="0"/>
              <a:t>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16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TM10001105[[fn=Kırpma]]</Template>
  <TotalTime>63</TotalTime>
  <Words>782</Words>
  <Application>Microsoft Office PowerPoint</Application>
  <PresentationFormat>Geniş ekran</PresentationFormat>
  <Paragraphs>110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Franklin Gothic Book</vt:lpstr>
      <vt:lpstr>Crop</vt:lpstr>
      <vt:lpstr>DERS SEÇİMİ</vt:lpstr>
      <vt:lpstr>PowerPoint Sunusu</vt:lpstr>
      <vt:lpstr>ALAN NEDİR?</vt:lpstr>
      <vt:lpstr>ÖNEMLİ UYARI!!</vt:lpstr>
      <vt:lpstr>DİKKAT!</vt:lpstr>
      <vt:lpstr>DİKKAT!</vt:lpstr>
      <vt:lpstr>PowerPoint Sunusu</vt:lpstr>
      <vt:lpstr>PowerPoint Sunusu</vt:lpstr>
      <vt:lpstr>PowerPoint Sunusu</vt:lpstr>
      <vt:lpstr>SAYISAL-SAY</vt:lpstr>
      <vt:lpstr>EŞİT AĞIRLIK-EA</vt:lpstr>
      <vt:lpstr>SÖZEL-SÖZ</vt:lpstr>
      <vt:lpstr>YABANCI DİL-DİL</vt:lpstr>
      <vt:lpstr>PowerPoint Sunusu</vt:lpstr>
      <vt:lpstr>PowerPoint Sunusu</vt:lpstr>
      <vt:lpstr>PowerPoint Sunusu</vt:lpstr>
      <vt:lpstr>PowerPoint Sunusu</vt:lpstr>
      <vt:lpstr>PowerPoint Sunusu</vt:lpstr>
      <vt:lpstr>YANLIŞ DERS ( ALAN ) TERCİHİ YAPANLAR NİÇİN BU HATAYA DÜŞÜYOR?</vt:lpstr>
      <vt:lpstr>YANLIŞ DERS ( ALAN ) TERCİHİ YAPANLAR NİÇİN BU HATAYA DÜŞÜYOR?</vt:lpstr>
      <vt:lpstr>YANLIŞ DERS ( ALAN ) TERCİHİ YAPANLAR NİÇİN BU HATAYA DÜŞÜYOR?</vt:lpstr>
      <vt:lpstr>YANLIŞ ALAN DERS SEÇİMİ YAPARSAK NE Mİ OLUR?</vt:lpstr>
      <vt:lpstr>KENDİNİ TANI</vt:lpstr>
      <vt:lpstr>HEDEFLEDİĞİN MESLEĞİ DÜŞÜN </vt:lpstr>
      <vt:lpstr>SEÇİMİNİ YAP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SEÇİMİ</dc:title>
  <dc:creator>ronaldinho424</dc:creator>
  <cp:lastModifiedBy>ronaldinho424</cp:lastModifiedBy>
  <cp:revision>9</cp:revision>
  <dcterms:created xsi:type="dcterms:W3CDTF">2025-02-03T06:38:49Z</dcterms:created>
  <dcterms:modified xsi:type="dcterms:W3CDTF">2025-02-03T07:41:50Z</dcterms:modified>
</cp:coreProperties>
</file>